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ebasKHE/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ebasKHE/Applied-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ebasKHE/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basKHE/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ebasKHE/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ebasKHE/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ebasKHE/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ebasKHE/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Sebastián Caicedo</a:t>
            </a:r>
          </a:p>
          <a:p>
            <a:r>
              <a:rPr lang="en-US" dirty="0">
                <a:solidFill>
                  <a:schemeClr val="bg2"/>
                </a:solidFill>
                <a:latin typeface="Abadi" panose="020B0604020104020204" pitchFamily="34" charset="0"/>
                <a:ea typeface="SF Pro" pitchFamily="2" charset="0"/>
                <a:cs typeface="SF Pro" pitchFamily="2" charset="0"/>
              </a:rPr>
              <a:t>January 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of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a:t>
            </a:r>
          </a:p>
          <a:p>
            <a:r>
              <a:rPr lang="en-US" sz="2200" dirty="0">
                <a:solidFill>
                  <a:schemeClr val="accent3">
                    <a:lumMod val="25000"/>
                  </a:schemeClr>
                </a:solidFill>
                <a:latin typeface="Abadi" panose="020B0604020104020204" pitchFamily="34" charset="0"/>
              </a:rPr>
              <a:t>Handling of null values</a:t>
            </a:r>
          </a:p>
          <a:p>
            <a:r>
              <a:rPr lang="en-US" sz="2200" dirty="0">
                <a:solidFill>
                  <a:schemeClr val="accent3">
                    <a:lumMod val="25000"/>
                  </a:schemeClr>
                </a:solidFill>
                <a:latin typeface="Abadi" panose="020B0604020104020204" pitchFamily="34" charset="0"/>
              </a:rPr>
              <a:t>Calculations of number of launches and occurrence </a:t>
            </a:r>
          </a:p>
          <a:p>
            <a:r>
              <a:rPr lang="en-US" sz="2200" dirty="0">
                <a:solidFill>
                  <a:schemeClr val="accent3">
                    <a:lumMod val="25000"/>
                  </a:schemeClr>
                </a:solidFill>
                <a:latin typeface="Abadi" panose="020B0604020104020204" pitchFamily="34" charset="0"/>
              </a:rPr>
              <a:t>Creation of landing outcome label</a:t>
            </a:r>
          </a:p>
          <a:p>
            <a:r>
              <a:rPr lang="en-US" sz="2200" dirty="0">
                <a:solidFill>
                  <a:schemeClr val="accent3">
                    <a:lumMod val="25000"/>
                  </a:schemeClr>
                </a:solidFill>
                <a:latin typeface="Abadi" panose="020B0604020104020204" pitchFamily="34" charset="0"/>
              </a:rPr>
              <a:t>Calculation of success rate</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GitHub URL of completed data wrangling related notebooks.</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a:t>
            </a:r>
          </a:p>
          <a:p>
            <a:pPr lvl="1">
              <a:lnSpc>
                <a:spcPct val="100000"/>
              </a:lnSpc>
              <a:spcBef>
                <a:spcPts val="1400"/>
              </a:spcBef>
            </a:pPr>
            <a:r>
              <a:rPr lang="en-US" sz="1800" dirty="0">
                <a:solidFill>
                  <a:schemeClr val="accent3">
                    <a:lumMod val="25000"/>
                  </a:schemeClr>
                </a:solidFill>
                <a:latin typeface="Abadi"/>
              </a:rPr>
              <a:t>This Visualization was used to see the relationship between different features and find patterns for success and failure of landings</a:t>
            </a:r>
          </a:p>
          <a:p>
            <a:pPr>
              <a:lnSpc>
                <a:spcPct val="100000"/>
              </a:lnSpc>
              <a:spcBef>
                <a:spcPts val="1400"/>
              </a:spcBef>
            </a:pPr>
            <a:r>
              <a:rPr lang="en-US" sz="2200" dirty="0">
                <a:solidFill>
                  <a:schemeClr val="accent3">
                    <a:lumMod val="25000"/>
                  </a:schemeClr>
                </a:solidFill>
                <a:latin typeface="Abadi"/>
              </a:rPr>
              <a:t>Bar plots</a:t>
            </a:r>
          </a:p>
          <a:p>
            <a:pPr lvl="1">
              <a:lnSpc>
                <a:spcPct val="100000"/>
              </a:lnSpc>
              <a:spcBef>
                <a:spcPts val="1400"/>
              </a:spcBef>
            </a:pPr>
            <a:r>
              <a:rPr lang="en-US" sz="1800" dirty="0">
                <a:solidFill>
                  <a:schemeClr val="accent3">
                    <a:lumMod val="25000"/>
                  </a:schemeClr>
                </a:solidFill>
                <a:latin typeface="Abadi"/>
              </a:rPr>
              <a:t>This bar plots were used which orbits had the highest success rate</a:t>
            </a:r>
          </a:p>
          <a:p>
            <a:pPr>
              <a:lnSpc>
                <a:spcPct val="100000"/>
              </a:lnSpc>
              <a:spcBef>
                <a:spcPts val="1400"/>
              </a:spcBef>
            </a:pPr>
            <a:r>
              <a:rPr lang="en-US" sz="2200" dirty="0">
                <a:solidFill>
                  <a:schemeClr val="accent3">
                    <a:lumMod val="25000"/>
                  </a:schemeClr>
                </a:solidFill>
                <a:latin typeface="Abadi"/>
              </a:rPr>
              <a:t>Line plots</a:t>
            </a:r>
          </a:p>
          <a:p>
            <a:pPr lvl="1">
              <a:lnSpc>
                <a:spcPct val="100000"/>
              </a:lnSpc>
              <a:spcBef>
                <a:spcPts val="1400"/>
              </a:spcBef>
            </a:pPr>
            <a:r>
              <a:rPr lang="en-US" sz="1800" dirty="0">
                <a:solidFill>
                  <a:schemeClr val="accent3">
                    <a:lumMod val="25000"/>
                  </a:schemeClr>
                </a:solidFill>
                <a:latin typeface="Abadi"/>
              </a:rPr>
              <a:t>Used to see how success rate had </a:t>
            </a:r>
            <a:r>
              <a:rPr lang="en-US" sz="1800" dirty="0" err="1">
                <a:solidFill>
                  <a:schemeClr val="accent3">
                    <a:lumMod val="25000"/>
                  </a:schemeClr>
                </a:solidFill>
                <a:latin typeface="Abadi"/>
              </a:rPr>
              <a:t>perfomed</a:t>
            </a:r>
            <a:r>
              <a:rPr lang="en-US" sz="1800" dirty="0">
                <a:solidFill>
                  <a:schemeClr val="accent3">
                    <a:lumMod val="25000"/>
                  </a:schemeClr>
                </a:solidFill>
                <a:latin typeface="Abadi"/>
              </a:rPr>
              <a:t> during time from 2010 to 2020</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EDA with data visualization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46318"/>
            <a:ext cx="9745589" cy="46206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1400"/>
              </a:spcBef>
            </a:pPr>
            <a:r>
              <a:rPr lang="en-US" sz="1000" dirty="0">
                <a:solidFill>
                  <a:schemeClr val="accent3">
                    <a:lumMod val="25000"/>
                  </a:schemeClr>
                </a:solidFill>
                <a:latin typeface="Abadi" panose="020B0604020104020204" pitchFamily="34" charset="0"/>
              </a:rPr>
              <a:t>select distinct "</a:t>
            </a:r>
            <a:r>
              <a:rPr lang="en-US" sz="1000" dirty="0" err="1">
                <a:solidFill>
                  <a:schemeClr val="accent3">
                    <a:lumMod val="25000"/>
                  </a:schemeClr>
                </a:solidFill>
                <a:latin typeface="Abadi" panose="020B0604020104020204" pitchFamily="34" charset="0"/>
              </a:rPr>
              <a:t>Launch_Site</a:t>
            </a:r>
            <a:r>
              <a:rPr lang="en-US" sz="1000" dirty="0">
                <a:solidFill>
                  <a:schemeClr val="accent3">
                    <a:lumMod val="25000"/>
                  </a:schemeClr>
                </a:solidFill>
                <a:latin typeface="Abadi" panose="020B0604020104020204" pitchFamily="34" charset="0"/>
              </a:rPr>
              <a:t>" from SPACEXTABLE</a:t>
            </a:r>
          </a:p>
          <a:p>
            <a:pPr lvl="1">
              <a:lnSpc>
                <a:spcPct val="100000"/>
              </a:lnSpc>
              <a:spcBef>
                <a:spcPts val="1400"/>
              </a:spcBef>
            </a:pPr>
            <a:r>
              <a:rPr lang="en-US" sz="1000" dirty="0">
                <a:solidFill>
                  <a:schemeClr val="accent3">
                    <a:lumMod val="25000"/>
                  </a:schemeClr>
                </a:solidFill>
                <a:latin typeface="Abadi" panose="020B0604020104020204" pitchFamily="34" charset="0"/>
              </a:rPr>
              <a:t>select * from SPACEXTABLE WHERE "</a:t>
            </a:r>
            <a:r>
              <a:rPr lang="en-US" sz="1000" dirty="0" err="1">
                <a:solidFill>
                  <a:schemeClr val="accent3">
                    <a:lumMod val="25000"/>
                  </a:schemeClr>
                </a:solidFill>
                <a:latin typeface="Abadi" panose="020B0604020104020204" pitchFamily="34" charset="0"/>
              </a:rPr>
              <a:t>Launch_Site</a:t>
            </a:r>
            <a:r>
              <a:rPr lang="en-US" sz="10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000" dirty="0">
                <a:solidFill>
                  <a:schemeClr val="accent3">
                    <a:lumMod val="25000"/>
                  </a:schemeClr>
                </a:solidFill>
                <a:latin typeface="Abadi" panose="020B0604020104020204" pitchFamily="34" charset="0"/>
              </a:rPr>
              <a:t>SELECT SUM(PAYLOAD_MASS__KG_) from SPACEXTABLE where Customer = 'NASA (CRS)' group by Customer</a:t>
            </a:r>
          </a:p>
          <a:p>
            <a:pPr lvl="1">
              <a:lnSpc>
                <a:spcPct val="100000"/>
              </a:lnSpc>
              <a:spcBef>
                <a:spcPts val="1400"/>
              </a:spcBef>
            </a:pPr>
            <a:r>
              <a:rPr lang="en-US" sz="1000" dirty="0">
                <a:solidFill>
                  <a:schemeClr val="accent3">
                    <a:lumMod val="25000"/>
                  </a:schemeClr>
                </a:solidFill>
                <a:latin typeface="Abadi" panose="020B0604020104020204" pitchFamily="34" charset="0"/>
              </a:rPr>
              <a:t>SELECT AVG(PAYLOAD_MASS__KG_) FROM SPACEXTABLE WHERE </a:t>
            </a:r>
            <a:r>
              <a:rPr lang="en-US" sz="1000" dirty="0" err="1">
                <a:solidFill>
                  <a:schemeClr val="accent3">
                    <a:lumMod val="25000"/>
                  </a:schemeClr>
                </a:solidFill>
                <a:latin typeface="Abadi" panose="020B0604020104020204" pitchFamily="34" charset="0"/>
              </a:rPr>
              <a:t>Booster_Version</a:t>
            </a:r>
            <a:r>
              <a:rPr lang="en-US" sz="1000" dirty="0">
                <a:solidFill>
                  <a:schemeClr val="accent3">
                    <a:lumMod val="25000"/>
                  </a:schemeClr>
                </a:solidFill>
                <a:latin typeface="Abadi" panose="020B0604020104020204" pitchFamily="34" charset="0"/>
              </a:rPr>
              <a:t> = 'F9 v1.1’</a:t>
            </a:r>
          </a:p>
          <a:p>
            <a:pPr lvl="1">
              <a:lnSpc>
                <a:spcPct val="100000"/>
              </a:lnSpc>
              <a:spcBef>
                <a:spcPts val="1400"/>
              </a:spcBef>
            </a:pPr>
            <a:r>
              <a:rPr lang="en-US" sz="1000" dirty="0">
                <a:solidFill>
                  <a:schemeClr val="accent3">
                    <a:lumMod val="25000"/>
                  </a:schemeClr>
                </a:solidFill>
                <a:latin typeface="Abadi" panose="020B0604020104020204" pitchFamily="34" charset="0"/>
              </a:rPr>
              <a:t>SELECT min(DATE) FROM SPACEXTABLE WHERE </a:t>
            </a:r>
            <a:r>
              <a:rPr lang="en-US" sz="1000" dirty="0" err="1">
                <a:solidFill>
                  <a:schemeClr val="accent3">
                    <a:lumMod val="25000"/>
                  </a:schemeClr>
                </a:solidFill>
                <a:latin typeface="Abadi" panose="020B0604020104020204" pitchFamily="34" charset="0"/>
              </a:rPr>
              <a:t>Landing_Outcome</a:t>
            </a:r>
            <a:r>
              <a:rPr lang="en-US" sz="1000" dirty="0">
                <a:solidFill>
                  <a:schemeClr val="accent3">
                    <a:lumMod val="25000"/>
                  </a:schemeClr>
                </a:solidFill>
                <a:latin typeface="Abadi" panose="020B0604020104020204" pitchFamily="34" charset="0"/>
              </a:rPr>
              <a:t> like '%ground%' and </a:t>
            </a:r>
            <a:r>
              <a:rPr lang="en-US" sz="1000" dirty="0" err="1">
                <a:solidFill>
                  <a:schemeClr val="accent3">
                    <a:lumMod val="25000"/>
                  </a:schemeClr>
                </a:solidFill>
                <a:latin typeface="Abadi" panose="020B0604020104020204" pitchFamily="34" charset="0"/>
              </a:rPr>
              <a:t>Mission_Outcome</a:t>
            </a:r>
            <a:r>
              <a:rPr lang="en-US" sz="1000" dirty="0">
                <a:solidFill>
                  <a:schemeClr val="accent3">
                    <a:lumMod val="25000"/>
                  </a:schemeClr>
                </a:solidFill>
                <a:latin typeface="Abadi" panose="020B0604020104020204" pitchFamily="34" charset="0"/>
              </a:rPr>
              <a:t> = 'Success’</a:t>
            </a:r>
          </a:p>
          <a:p>
            <a:pPr lvl="1">
              <a:lnSpc>
                <a:spcPct val="100000"/>
              </a:lnSpc>
              <a:spcBef>
                <a:spcPts val="1400"/>
              </a:spcBef>
            </a:pPr>
            <a:r>
              <a:rPr lang="en-US" sz="1000" dirty="0">
                <a:solidFill>
                  <a:schemeClr val="accent3">
                    <a:lumMod val="25000"/>
                  </a:schemeClr>
                </a:solidFill>
                <a:latin typeface="Abadi" panose="020B0604020104020204" pitchFamily="34" charset="0"/>
              </a:rPr>
              <a:t>SELECT DISTINCT </a:t>
            </a:r>
            <a:r>
              <a:rPr lang="en-US" sz="1000" dirty="0" err="1">
                <a:solidFill>
                  <a:schemeClr val="accent3">
                    <a:lumMod val="25000"/>
                  </a:schemeClr>
                </a:solidFill>
                <a:latin typeface="Abadi" panose="020B0604020104020204" pitchFamily="34" charset="0"/>
              </a:rPr>
              <a:t>Booster_Version</a:t>
            </a:r>
            <a:r>
              <a:rPr lang="en-US" sz="1000" dirty="0">
                <a:solidFill>
                  <a:schemeClr val="accent3">
                    <a:lumMod val="25000"/>
                  </a:schemeClr>
                </a:solidFill>
                <a:latin typeface="Abadi" panose="020B0604020104020204" pitchFamily="34" charset="0"/>
              </a:rPr>
              <a:t> FROM SPACEXTABLE WHERE PAYLOAD_MASS__KG_ BETWEEN 4000 AND 6000 AND </a:t>
            </a:r>
            <a:r>
              <a:rPr lang="en-US" sz="1000" dirty="0" err="1">
                <a:solidFill>
                  <a:schemeClr val="accent3">
                    <a:lumMod val="25000"/>
                  </a:schemeClr>
                </a:solidFill>
                <a:latin typeface="Abadi" panose="020B0604020104020204" pitchFamily="34" charset="0"/>
              </a:rPr>
              <a:t>Landing_Outcome</a:t>
            </a:r>
            <a:r>
              <a:rPr lang="en-US" sz="1000" dirty="0">
                <a:solidFill>
                  <a:schemeClr val="accent3">
                    <a:lumMod val="25000"/>
                  </a:schemeClr>
                </a:solidFill>
                <a:latin typeface="Abadi" panose="020B0604020104020204" pitchFamily="34" charset="0"/>
              </a:rPr>
              <a:t> like '%drone%' and </a:t>
            </a:r>
            <a:r>
              <a:rPr lang="en-US" sz="1000" dirty="0" err="1">
                <a:solidFill>
                  <a:schemeClr val="accent3">
                    <a:lumMod val="25000"/>
                  </a:schemeClr>
                </a:solidFill>
                <a:latin typeface="Abadi" panose="020B0604020104020204" pitchFamily="34" charset="0"/>
              </a:rPr>
              <a:t>Mission_Outcome</a:t>
            </a:r>
            <a:r>
              <a:rPr lang="en-US" sz="1000" dirty="0">
                <a:solidFill>
                  <a:schemeClr val="accent3">
                    <a:lumMod val="25000"/>
                  </a:schemeClr>
                </a:solidFill>
                <a:latin typeface="Abadi" panose="020B0604020104020204" pitchFamily="34" charset="0"/>
              </a:rPr>
              <a:t> = 'Success’</a:t>
            </a:r>
          </a:p>
          <a:p>
            <a:pPr lvl="1">
              <a:lnSpc>
                <a:spcPct val="100000"/>
              </a:lnSpc>
              <a:spcBef>
                <a:spcPts val="1400"/>
              </a:spcBef>
            </a:pPr>
            <a:r>
              <a:rPr lang="en-US" sz="1000" dirty="0">
                <a:solidFill>
                  <a:schemeClr val="accent3">
                    <a:lumMod val="25000"/>
                  </a:schemeClr>
                </a:solidFill>
                <a:latin typeface="Abadi" panose="020B0604020104020204" pitchFamily="34" charset="0"/>
              </a:rPr>
              <a:t>select </a:t>
            </a:r>
            <a:r>
              <a:rPr lang="en-US" sz="1000" dirty="0" err="1">
                <a:solidFill>
                  <a:schemeClr val="accent3">
                    <a:lumMod val="25000"/>
                  </a:schemeClr>
                </a:solidFill>
                <a:latin typeface="Abadi" panose="020B0604020104020204" pitchFamily="34" charset="0"/>
              </a:rPr>
              <a:t>Mission_Outcome</a:t>
            </a:r>
            <a:r>
              <a:rPr lang="en-US" sz="1000" dirty="0">
                <a:solidFill>
                  <a:schemeClr val="accent3">
                    <a:lumMod val="25000"/>
                  </a:schemeClr>
                </a:solidFill>
                <a:latin typeface="Abadi" panose="020B0604020104020204" pitchFamily="34" charset="0"/>
              </a:rPr>
              <a:t>, count(*) from SPACEXTABLE group by </a:t>
            </a:r>
            <a:r>
              <a:rPr lang="en-US" sz="1000" dirty="0" err="1">
                <a:solidFill>
                  <a:schemeClr val="accent3">
                    <a:lumMod val="25000"/>
                  </a:schemeClr>
                </a:solidFill>
                <a:latin typeface="Abadi" panose="020B0604020104020204" pitchFamily="34" charset="0"/>
              </a:rPr>
              <a:t>Mission_Outcome</a:t>
            </a:r>
            <a:endParaRPr lang="en-US" sz="1000" dirty="0">
              <a:solidFill>
                <a:schemeClr val="accent3">
                  <a:lumMod val="25000"/>
                </a:schemeClr>
              </a:solidFill>
              <a:latin typeface="Abadi" panose="020B0604020104020204" pitchFamily="34" charset="0"/>
            </a:endParaRPr>
          </a:p>
          <a:p>
            <a:pPr lvl="1">
              <a:lnSpc>
                <a:spcPct val="100000"/>
              </a:lnSpc>
              <a:spcBef>
                <a:spcPts val="1400"/>
              </a:spcBef>
            </a:pPr>
            <a:r>
              <a:rPr lang="en-US" sz="1000" dirty="0">
                <a:solidFill>
                  <a:schemeClr val="accent3">
                    <a:lumMod val="25000"/>
                  </a:schemeClr>
                </a:solidFill>
                <a:latin typeface="Abadi" panose="020B0604020104020204" pitchFamily="34" charset="0"/>
              </a:rPr>
              <a:t>SELECT DISTINCT </a:t>
            </a:r>
            <a:r>
              <a:rPr lang="en-US" sz="1000" dirty="0" err="1">
                <a:solidFill>
                  <a:schemeClr val="accent3">
                    <a:lumMod val="25000"/>
                  </a:schemeClr>
                </a:solidFill>
                <a:latin typeface="Abadi" panose="020B0604020104020204" pitchFamily="34" charset="0"/>
              </a:rPr>
              <a:t>Booster_Version</a:t>
            </a:r>
            <a:r>
              <a:rPr lang="en-US" sz="1000" dirty="0">
                <a:solidFill>
                  <a:schemeClr val="accent3">
                    <a:lumMod val="25000"/>
                  </a:schemeClr>
                </a:solidFill>
                <a:latin typeface="Abadi" panose="020B0604020104020204" pitchFamily="34" charset="0"/>
              </a:rPr>
              <a:t> from </a:t>
            </a:r>
            <a:r>
              <a:rPr lang="en-US" sz="1000" dirty="0" err="1">
                <a:solidFill>
                  <a:schemeClr val="accent3">
                    <a:lumMod val="25000"/>
                  </a:schemeClr>
                </a:solidFill>
                <a:latin typeface="Abadi" panose="020B0604020104020204" pitchFamily="34" charset="0"/>
              </a:rPr>
              <a:t>spacextable</a:t>
            </a:r>
            <a:r>
              <a:rPr lang="en-US" sz="1000" dirty="0">
                <a:solidFill>
                  <a:schemeClr val="accent3">
                    <a:lumMod val="25000"/>
                  </a:schemeClr>
                </a:solidFill>
                <a:latin typeface="Abadi" panose="020B0604020104020204" pitchFamily="34" charset="0"/>
              </a:rPr>
              <a:t> where PAYLOAD_MASS__KG_ = (select max(PAYLOAD_MASS__KG_) from </a:t>
            </a:r>
            <a:r>
              <a:rPr lang="en-US" sz="1000" dirty="0" err="1">
                <a:solidFill>
                  <a:schemeClr val="accent3">
                    <a:lumMod val="25000"/>
                  </a:schemeClr>
                </a:solidFill>
                <a:latin typeface="Abadi" panose="020B0604020104020204" pitchFamily="34" charset="0"/>
              </a:rPr>
              <a:t>spacextable</a:t>
            </a:r>
            <a:r>
              <a:rPr lang="en-US" sz="1000" dirty="0">
                <a:solidFill>
                  <a:schemeClr val="accent3">
                    <a:lumMod val="25000"/>
                  </a:schemeClr>
                </a:solidFill>
                <a:latin typeface="Abadi" panose="020B0604020104020204" pitchFamily="34" charset="0"/>
              </a:rPr>
              <a:t>)</a:t>
            </a:r>
          </a:p>
          <a:p>
            <a:pPr lvl="1">
              <a:lnSpc>
                <a:spcPct val="100000"/>
              </a:lnSpc>
              <a:spcBef>
                <a:spcPts val="1400"/>
              </a:spcBef>
            </a:pPr>
            <a:r>
              <a:rPr lang="en-US" sz="1000" dirty="0">
                <a:solidFill>
                  <a:schemeClr val="accent3">
                    <a:lumMod val="25000"/>
                  </a:schemeClr>
                </a:solidFill>
                <a:latin typeface="Abadi" panose="020B0604020104020204" pitchFamily="34" charset="0"/>
              </a:rPr>
              <a:t>SELECT </a:t>
            </a:r>
            <a:r>
              <a:rPr lang="en-US" sz="1000" dirty="0" err="1">
                <a:solidFill>
                  <a:schemeClr val="accent3">
                    <a:lumMod val="25000"/>
                  </a:schemeClr>
                </a:solidFill>
                <a:latin typeface="Abadi" panose="020B0604020104020204" pitchFamily="34" charset="0"/>
              </a:rPr>
              <a:t>strftime</a:t>
            </a:r>
            <a:r>
              <a:rPr lang="en-US" sz="1000" dirty="0">
                <a:solidFill>
                  <a:schemeClr val="accent3">
                    <a:lumMod val="25000"/>
                  </a:schemeClr>
                </a:solidFill>
                <a:latin typeface="Abadi" panose="020B0604020104020204" pitchFamily="34" charset="0"/>
              </a:rPr>
              <a:t>('%m', Date) AS Month, </a:t>
            </a:r>
            <a:r>
              <a:rPr lang="en-US" sz="1000" dirty="0" err="1">
                <a:solidFill>
                  <a:schemeClr val="accent3">
                    <a:lumMod val="25000"/>
                  </a:schemeClr>
                </a:solidFill>
                <a:latin typeface="Abadi" panose="020B0604020104020204" pitchFamily="34" charset="0"/>
              </a:rPr>
              <a:t>Landing_Outcome</a:t>
            </a:r>
            <a:r>
              <a:rPr lang="en-US" sz="1000" dirty="0">
                <a:solidFill>
                  <a:schemeClr val="accent3">
                    <a:lumMod val="25000"/>
                  </a:schemeClr>
                </a:solidFill>
                <a:latin typeface="Abadi" panose="020B0604020104020204" pitchFamily="34" charset="0"/>
              </a:rPr>
              <a:t>, </a:t>
            </a:r>
            <a:r>
              <a:rPr lang="en-US" sz="1000" dirty="0" err="1">
                <a:solidFill>
                  <a:schemeClr val="accent3">
                    <a:lumMod val="25000"/>
                  </a:schemeClr>
                </a:solidFill>
                <a:latin typeface="Abadi" panose="020B0604020104020204" pitchFamily="34" charset="0"/>
              </a:rPr>
              <a:t>Booster_Version</a:t>
            </a:r>
            <a:r>
              <a:rPr lang="en-US" sz="1000" dirty="0">
                <a:solidFill>
                  <a:schemeClr val="accent3">
                    <a:lumMod val="25000"/>
                  </a:schemeClr>
                </a:solidFill>
                <a:latin typeface="Abadi" panose="020B0604020104020204" pitchFamily="34" charset="0"/>
              </a:rPr>
              <a:t>, </a:t>
            </a:r>
            <a:r>
              <a:rPr lang="en-US" sz="1000" dirty="0" err="1">
                <a:solidFill>
                  <a:schemeClr val="accent3">
                    <a:lumMod val="25000"/>
                  </a:schemeClr>
                </a:solidFill>
                <a:latin typeface="Abadi" panose="020B0604020104020204" pitchFamily="34" charset="0"/>
              </a:rPr>
              <a:t>Launch_Site</a:t>
            </a:r>
            <a:endParaRPr lang="en-US" sz="1000" dirty="0">
              <a:solidFill>
                <a:schemeClr val="accent3">
                  <a:lumMod val="25000"/>
                </a:schemeClr>
              </a:solidFill>
              <a:latin typeface="Abadi" panose="020B0604020104020204" pitchFamily="34" charset="0"/>
            </a:endParaRPr>
          </a:p>
          <a:p>
            <a:pPr lvl="1">
              <a:lnSpc>
                <a:spcPct val="100000"/>
              </a:lnSpc>
              <a:spcBef>
                <a:spcPts val="1400"/>
              </a:spcBef>
            </a:pPr>
            <a:r>
              <a:rPr lang="en-US" sz="1000" dirty="0">
                <a:solidFill>
                  <a:schemeClr val="accent3">
                    <a:lumMod val="25000"/>
                  </a:schemeClr>
                </a:solidFill>
                <a:latin typeface="Abadi" panose="020B0604020104020204" pitchFamily="34" charset="0"/>
              </a:rPr>
              <a:t>FROM SPACEXTABLE</a:t>
            </a:r>
          </a:p>
          <a:p>
            <a:pPr lvl="1">
              <a:lnSpc>
                <a:spcPct val="100000"/>
              </a:lnSpc>
              <a:spcBef>
                <a:spcPts val="1400"/>
              </a:spcBef>
            </a:pPr>
            <a:r>
              <a:rPr lang="en-US" sz="1000" dirty="0">
                <a:solidFill>
                  <a:schemeClr val="accent3">
                    <a:lumMod val="25000"/>
                  </a:schemeClr>
                </a:solidFill>
                <a:latin typeface="Abadi" panose="020B0604020104020204" pitchFamily="34" charset="0"/>
              </a:rPr>
              <a:t>WHERE </a:t>
            </a:r>
            <a:r>
              <a:rPr lang="en-US" sz="1000" dirty="0" err="1">
                <a:solidFill>
                  <a:schemeClr val="accent3">
                    <a:lumMod val="25000"/>
                  </a:schemeClr>
                </a:solidFill>
                <a:latin typeface="Abadi" panose="020B0604020104020204" pitchFamily="34" charset="0"/>
              </a:rPr>
              <a:t>strftime</a:t>
            </a:r>
            <a:r>
              <a:rPr lang="en-US" sz="1000" dirty="0">
                <a:solidFill>
                  <a:schemeClr val="accent3">
                    <a:lumMod val="25000"/>
                  </a:schemeClr>
                </a:solidFill>
                <a:latin typeface="Abadi" panose="020B0604020104020204" pitchFamily="34" charset="0"/>
              </a:rPr>
              <a:t>('%Y', Date) = '2015' and </a:t>
            </a:r>
            <a:r>
              <a:rPr lang="en-US" sz="1000" dirty="0" err="1">
                <a:solidFill>
                  <a:schemeClr val="accent3">
                    <a:lumMod val="25000"/>
                  </a:schemeClr>
                </a:solidFill>
                <a:latin typeface="Abadi" panose="020B0604020104020204" pitchFamily="34" charset="0"/>
              </a:rPr>
              <a:t>Landing_Outcome</a:t>
            </a:r>
            <a:r>
              <a:rPr lang="en-US" sz="1000" dirty="0">
                <a:solidFill>
                  <a:schemeClr val="accent3">
                    <a:lumMod val="25000"/>
                  </a:schemeClr>
                </a:solidFill>
                <a:latin typeface="Abadi" panose="020B0604020104020204" pitchFamily="34" charset="0"/>
              </a:rPr>
              <a:t> like '%drone%’ ;</a:t>
            </a:r>
          </a:p>
          <a:p>
            <a:pPr lvl="1">
              <a:lnSpc>
                <a:spcPct val="100000"/>
              </a:lnSpc>
              <a:spcBef>
                <a:spcPts val="1400"/>
              </a:spcBef>
            </a:pPr>
            <a:r>
              <a:rPr lang="en-US" sz="1000" dirty="0">
                <a:solidFill>
                  <a:schemeClr val="accent3">
                    <a:lumMod val="25000"/>
                  </a:schemeClr>
                </a:solidFill>
                <a:latin typeface="Abadi" panose="020B0604020104020204" pitchFamily="34" charset="0"/>
              </a:rPr>
              <a:t>select Date, </a:t>
            </a:r>
            <a:r>
              <a:rPr lang="en-US" sz="1000" dirty="0" err="1">
                <a:solidFill>
                  <a:schemeClr val="accent3">
                    <a:lumMod val="25000"/>
                  </a:schemeClr>
                </a:solidFill>
                <a:latin typeface="Abadi" panose="020B0604020104020204" pitchFamily="34" charset="0"/>
              </a:rPr>
              <a:t>Landing_Outcome</a:t>
            </a:r>
            <a:r>
              <a:rPr lang="en-US" sz="1000" dirty="0">
                <a:solidFill>
                  <a:schemeClr val="accent3">
                    <a:lumMod val="25000"/>
                  </a:schemeClr>
                </a:solidFill>
                <a:latin typeface="Abadi" panose="020B0604020104020204" pitchFamily="34" charset="0"/>
              </a:rPr>
              <a:t>, count(*) as </a:t>
            </a:r>
            <a:r>
              <a:rPr lang="en-US" sz="1000" dirty="0" err="1">
                <a:solidFill>
                  <a:schemeClr val="accent3">
                    <a:lumMod val="25000"/>
                  </a:schemeClr>
                </a:solidFill>
                <a:latin typeface="Abadi" panose="020B0604020104020204" pitchFamily="34" charset="0"/>
              </a:rPr>
              <a:t>outcome_count</a:t>
            </a:r>
            <a:r>
              <a:rPr lang="en-US" sz="1000" dirty="0">
                <a:solidFill>
                  <a:schemeClr val="accent3">
                    <a:lumMod val="25000"/>
                  </a:schemeClr>
                </a:solidFill>
                <a:latin typeface="Abadi" panose="020B0604020104020204" pitchFamily="34" charset="0"/>
              </a:rPr>
              <a:t> from </a:t>
            </a:r>
            <a:r>
              <a:rPr lang="en-US" sz="1000" dirty="0" err="1">
                <a:solidFill>
                  <a:schemeClr val="accent3">
                    <a:lumMod val="25000"/>
                  </a:schemeClr>
                </a:solidFill>
                <a:latin typeface="Abadi" panose="020B0604020104020204" pitchFamily="34" charset="0"/>
              </a:rPr>
              <a:t>spacextable</a:t>
            </a:r>
            <a:r>
              <a:rPr lang="en-US" sz="1000" dirty="0">
                <a:solidFill>
                  <a:schemeClr val="accent3">
                    <a:lumMod val="25000"/>
                  </a:schemeClr>
                </a:solidFill>
                <a:latin typeface="Abadi" panose="020B0604020104020204" pitchFamily="34" charset="0"/>
              </a:rPr>
              <a:t> where Date between '2010-06-04' and '2017-03-20'  group by </a:t>
            </a:r>
            <a:r>
              <a:rPr lang="en-US" sz="1000" dirty="0" err="1">
                <a:solidFill>
                  <a:schemeClr val="accent3">
                    <a:lumMod val="25000"/>
                  </a:schemeClr>
                </a:solidFill>
                <a:latin typeface="Abadi" panose="020B0604020104020204" pitchFamily="34" charset="0"/>
              </a:rPr>
              <a:t>Landing_Outcome</a:t>
            </a:r>
            <a:r>
              <a:rPr lang="en-US" sz="1000" dirty="0">
                <a:solidFill>
                  <a:schemeClr val="accent3">
                    <a:lumMod val="25000"/>
                  </a:schemeClr>
                </a:solidFill>
                <a:latin typeface="Abadi" panose="020B0604020104020204" pitchFamily="34" charset="0"/>
              </a:rPr>
              <a:t> ORDER BY </a:t>
            </a:r>
            <a:r>
              <a:rPr lang="en-US" sz="1000" dirty="0" err="1">
                <a:solidFill>
                  <a:schemeClr val="accent3">
                    <a:lumMod val="25000"/>
                  </a:schemeClr>
                </a:solidFill>
                <a:latin typeface="Abadi" panose="020B0604020104020204" pitchFamily="34" charset="0"/>
              </a:rPr>
              <a:t>outcome_count</a:t>
            </a:r>
            <a:r>
              <a:rPr lang="en-US" sz="10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EDA with SQL notebook.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Added to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Markers, Lines, Clusters</a:t>
            </a:r>
          </a:p>
          <a:p>
            <a:pPr>
              <a:lnSpc>
                <a:spcPct val="100000"/>
              </a:lnSpc>
              <a:spcBef>
                <a:spcPts val="1400"/>
              </a:spcBef>
            </a:pPr>
            <a:r>
              <a:rPr lang="en-US" sz="2200" dirty="0">
                <a:solidFill>
                  <a:schemeClr val="accent3">
                    <a:lumMod val="25000"/>
                  </a:schemeClr>
                </a:solidFill>
                <a:latin typeface="Abadi" panose="020B0604020104020204" pitchFamily="34" charset="0"/>
              </a:rPr>
              <a:t>Those objects were added to identify the position of the launch sites, and clusters to see how many launches there are per each site, lines were added to show the distance between launch sites and areas such as railways, coasts cities etc.</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interactive map with Folium map.</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plots/graphs and interactions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plots</a:t>
            </a:r>
          </a:p>
          <a:p>
            <a:pPr>
              <a:lnSpc>
                <a:spcPct val="100000"/>
              </a:lnSpc>
              <a:spcBef>
                <a:spcPts val="1400"/>
              </a:spcBef>
            </a:pPr>
            <a:r>
              <a:rPr lang="en-US" sz="2200" dirty="0">
                <a:solidFill>
                  <a:schemeClr val="accent3">
                    <a:lumMod val="25000"/>
                  </a:schemeClr>
                </a:solidFill>
                <a:latin typeface="Abadi" panose="020B0604020104020204" pitchFamily="34" charset="0"/>
              </a:rPr>
              <a:t>Pie charts allow us to see the proportion of success rate per launch site, and the comparing them each other.</a:t>
            </a:r>
          </a:p>
          <a:p>
            <a:pPr>
              <a:lnSpc>
                <a:spcPct val="100000"/>
              </a:lnSpc>
              <a:spcBef>
                <a:spcPts val="1400"/>
              </a:spcBef>
            </a:pPr>
            <a:r>
              <a:rPr lang="en-US" sz="2200" dirty="0">
                <a:solidFill>
                  <a:schemeClr val="accent3">
                    <a:lumMod val="25000"/>
                  </a:schemeClr>
                </a:solidFill>
                <a:latin typeface="Abadi" panose="020B0604020104020204" pitchFamily="34" charset="0"/>
              </a:rPr>
              <a:t>Scatter plots allows us to see the relationship between payload mass and success rate for all version models been able to filter in a specific range of </a:t>
            </a:r>
            <a:r>
              <a:rPr lang="en-US" sz="2200" dirty="0" err="1">
                <a:solidFill>
                  <a:schemeClr val="accent3">
                    <a:lumMod val="25000"/>
                  </a:schemeClr>
                </a:solidFill>
                <a:latin typeface="Abadi" panose="020B0604020104020204" pitchFamily="34" charset="0"/>
              </a:rPr>
              <a:t>payloadmass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your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 lab.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4 Different Machine learning models were developed using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to find the best parameters for each model, comparing the best result of each model so that we could decide the model who best performed for this case.</a:t>
            </a:r>
          </a:p>
          <a:p>
            <a:pPr lvl="1">
              <a:lnSpc>
                <a:spcPct val="100000"/>
              </a:lnSpc>
              <a:spcBef>
                <a:spcPts val="1400"/>
              </a:spcBef>
            </a:pPr>
            <a:r>
              <a:rPr lang="en-US" sz="1800" dirty="0">
                <a:solidFill>
                  <a:schemeClr val="accent3">
                    <a:lumMod val="25000"/>
                  </a:schemeClr>
                </a:solidFill>
                <a:latin typeface="Abadi" panose="020B0604020104020204" pitchFamily="34" charset="0"/>
              </a:rPr>
              <a:t>Load dataset, Normalize, One hot encoding, Convert to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arrays</a:t>
            </a:r>
          </a:p>
          <a:p>
            <a:pPr lvl="1">
              <a:lnSpc>
                <a:spcPct val="100000"/>
              </a:lnSpc>
              <a:spcBef>
                <a:spcPts val="1400"/>
              </a:spcBef>
            </a:pPr>
            <a:r>
              <a:rPr lang="en-US" sz="1800" dirty="0">
                <a:solidFill>
                  <a:schemeClr val="accent3">
                    <a:lumMod val="25000"/>
                  </a:schemeClr>
                </a:solidFill>
                <a:latin typeface="Abadi" panose="020B0604020104020204" pitchFamily="34" charset="0"/>
              </a:rPr>
              <a:t>Split data into training and testing sets</a:t>
            </a:r>
          </a:p>
          <a:p>
            <a:pPr lvl="1">
              <a:lnSpc>
                <a:spcPct val="100000"/>
              </a:lnSpc>
              <a:spcBef>
                <a:spcPts val="1400"/>
              </a:spcBef>
            </a:pPr>
            <a:r>
              <a:rPr lang="en-US" sz="1800" dirty="0">
                <a:solidFill>
                  <a:schemeClr val="accent3">
                    <a:lumMod val="25000"/>
                  </a:schemeClr>
                </a:solidFill>
                <a:latin typeface="Abadi" panose="020B0604020104020204" pitchFamily="34" charset="0"/>
              </a:rPr>
              <a:t>Creation of models: Logistic regression, Decision trees, SVM, KNN</a:t>
            </a:r>
          </a:p>
          <a:p>
            <a:pPr lvl="1">
              <a:lnSpc>
                <a:spcPct val="100000"/>
              </a:lnSpc>
              <a:spcBef>
                <a:spcPts val="1400"/>
              </a:spcBef>
            </a:pPr>
            <a:r>
              <a:rPr lang="en-US" sz="1800" dirty="0">
                <a:solidFill>
                  <a:schemeClr val="accent3">
                    <a:lumMod val="25000"/>
                  </a:schemeClr>
                </a:solidFill>
                <a:latin typeface="Abadi" panose="020B0604020104020204" pitchFamily="34" charset="0"/>
              </a:rPr>
              <a:t>Evaluation of models with test data, accuracy and Confusion matrices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predictive analysis lab.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316512"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 Important features: </a:t>
            </a:r>
            <a:r>
              <a:rPr lang="en-US" sz="2200" dirty="0" err="1">
                <a:solidFill>
                  <a:schemeClr val="accent3">
                    <a:lumMod val="25000"/>
                  </a:schemeClr>
                </a:solidFill>
                <a:latin typeface="Abadi" panose="020B0604020104020204" pitchFamily="34" charset="0"/>
              </a:rPr>
              <a:t>LauchSite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Paylaodmass</a:t>
            </a:r>
            <a:r>
              <a:rPr lang="en-US" sz="2200" dirty="0">
                <a:solidFill>
                  <a:schemeClr val="accent3">
                    <a:lumMod val="25000"/>
                  </a:schemeClr>
                </a:solidFill>
                <a:latin typeface="Abadi" panose="020B0604020104020204" pitchFamily="34" charset="0"/>
              </a:rPr>
              <a:t>, Version of booter,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was selected as the best model achieving an accuracy in test data of 83,33% and training data of 90%</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Imagen 4" descr="Interfaz de usuario gráfica&#10;&#10;Descripción generada automáticamente con confianza media">
            <a:extLst>
              <a:ext uri="{FF2B5EF4-FFF2-40B4-BE49-F238E27FC236}">
                <a16:creationId xmlns:a16="http://schemas.microsoft.com/office/drawing/2014/main" id="{994A7D60-E6DD-C022-A502-1623B44183CA}"/>
              </a:ext>
            </a:extLst>
          </p:cNvPr>
          <p:cNvPicPr>
            <a:picLocks noChangeAspect="1"/>
          </p:cNvPicPr>
          <p:nvPr/>
        </p:nvPicPr>
        <p:blipFill>
          <a:blip r:embed="rId4"/>
          <a:srcRect t="7860" b="17676"/>
          <a:stretch/>
        </p:blipFill>
        <p:spPr>
          <a:xfrm>
            <a:off x="3622158" y="2584558"/>
            <a:ext cx="4947684" cy="207174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graph show the relation between </a:t>
            </a:r>
            <a:r>
              <a:rPr lang="en-US" sz="2200" dirty="0" err="1">
                <a:solidFill>
                  <a:schemeClr val="accent3">
                    <a:lumMod val="25000"/>
                  </a:schemeClr>
                </a:solidFill>
                <a:latin typeface="Abadi" panose="020B0604020104020204" pitchFamily="34" charset="0"/>
              </a:rPr>
              <a:t>Fliht</a:t>
            </a:r>
            <a:r>
              <a:rPr lang="en-US" sz="2200" dirty="0">
                <a:solidFill>
                  <a:schemeClr val="accent3">
                    <a:lumMod val="25000"/>
                  </a:schemeClr>
                </a:solidFill>
                <a:latin typeface="Abadi" panose="020B0604020104020204" pitchFamily="34" charset="0"/>
              </a:rPr>
              <a:t> Number and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It show that for more lunches performed the probability of a success launch is higher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Imagen 9">
            <a:extLst>
              <a:ext uri="{FF2B5EF4-FFF2-40B4-BE49-F238E27FC236}">
                <a16:creationId xmlns:a16="http://schemas.microsoft.com/office/drawing/2014/main" id="{E3A52B4B-E6EB-0D0E-BAED-1C19E0A63310}"/>
              </a:ext>
            </a:extLst>
          </p:cNvPr>
          <p:cNvPicPr>
            <a:picLocks noChangeAspect="1"/>
          </p:cNvPicPr>
          <p:nvPr/>
        </p:nvPicPr>
        <p:blipFill>
          <a:blip r:embed="rId3"/>
          <a:stretch>
            <a:fillRect/>
          </a:stretch>
        </p:blipFill>
        <p:spPr>
          <a:xfrm>
            <a:off x="5643673" y="1440379"/>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graph show the relation between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and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It shows non correlation between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and CCAFS site in the range of 0 to 7500kg</a:t>
            </a:r>
          </a:p>
          <a:p>
            <a:pPr>
              <a:lnSpc>
                <a:spcPct val="100000"/>
              </a:lnSpc>
              <a:spcBef>
                <a:spcPts val="1400"/>
              </a:spcBef>
            </a:pPr>
            <a:r>
              <a:rPr lang="en-US" sz="2200" dirty="0">
                <a:solidFill>
                  <a:schemeClr val="accent3">
                    <a:lumMod val="25000"/>
                  </a:schemeClr>
                </a:solidFill>
                <a:latin typeface="Abadi" panose="020B0604020104020204" pitchFamily="34" charset="0"/>
              </a:rPr>
              <a:t>In general there’s no a direct relation of success between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LaunchSite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4C0AB09B-1BDE-71D1-ADCD-7CCEDD00D876}"/>
              </a:ext>
            </a:extLst>
          </p:cNvPr>
          <p:cNvPicPr>
            <a:picLocks noChangeAspect="1"/>
          </p:cNvPicPr>
          <p:nvPr/>
        </p:nvPicPr>
        <p:blipFill>
          <a:blip r:embed="rId3"/>
          <a:stretch>
            <a:fillRect/>
          </a:stretch>
        </p:blipFill>
        <p:spPr>
          <a:xfrm>
            <a:off x="5746074" y="1482909"/>
            <a:ext cx="5143500" cy="46577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71299"/>
            <a:ext cx="3932238" cy="3811588"/>
          </a:xfrm>
          <a:prstGeom prst="rect">
            <a:avLst/>
          </a:prstGeom>
        </p:spPr>
        <p:txBody>
          <a:bodyPr>
            <a:normAutofit/>
          </a:bodyPr>
          <a:lstStyle/>
          <a:p>
            <a:pPr>
              <a:lnSpc>
                <a:spcPct val="100000"/>
              </a:lnSpc>
              <a:spcBef>
                <a:spcPts val="1400"/>
              </a:spcBef>
            </a:pPr>
            <a:r>
              <a:rPr lang="es-CO" sz="2200" dirty="0">
                <a:solidFill>
                  <a:schemeClr val="accent3">
                    <a:lumMod val="25000"/>
                  </a:schemeClr>
                </a:solidFill>
                <a:latin typeface="Abadi" panose="020B0604020104020204" pitchFamily="34" charset="0"/>
              </a:rPr>
              <a:t>This bar chart shows the Success rate for </a:t>
            </a:r>
            <a:r>
              <a:rPr lang="es-CO" sz="2200" dirty="0" err="1">
                <a:solidFill>
                  <a:schemeClr val="accent3">
                    <a:lumMod val="25000"/>
                  </a:schemeClr>
                </a:solidFill>
                <a:latin typeface="Abadi" panose="020B0604020104020204" pitchFamily="34" charset="0"/>
              </a:rPr>
              <a:t>each</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rate are for orbits ES-L1, GEO, HEO, and SSO</a:t>
            </a:r>
          </a:p>
          <a:p>
            <a:pPr>
              <a:lnSpc>
                <a:spcPct val="100000"/>
              </a:lnSpc>
              <a:spcBef>
                <a:spcPts val="1400"/>
              </a:spcBef>
            </a:pPr>
            <a:r>
              <a:rPr lang="en-US" sz="2200" dirty="0">
                <a:solidFill>
                  <a:schemeClr val="accent3">
                    <a:lumMod val="25000"/>
                  </a:schemeClr>
                </a:solidFill>
                <a:latin typeface="Abadi" panose="020B0604020104020204" pitchFamily="34" charset="0"/>
              </a:rPr>
              <a:t>The lower success rate is for orbit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F44EE2E5-2DE2-D72D-D90A-5563D7359273}"/>
              </a:ext>
            </a:extLst>
          </p:cNvPr>
          <p:cNvPicPr>
            <a:picLocks noChangeAspect="1"/>
          </p:cNvPicPr>
          <p:nvPr/>
        </p:nvPicPr>
        <p:blipFill>
          <a:blip r:embed="rId3"/>
          <a:stretch>
            <a:fillRect/>
          </a:stretch>
        </p:blipFill>
        <p:spPr>
          <a:xfrm>
            <a:off x="4841358" y="1543493"/>
            <a:ext cx="6984926" cy="42672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92500" lnSpcReduction="20000"/>
          </a:bodyPr>
          <a:lstStyle/>
          <a:p>
            <a:pPr>
              <a:lnSpc>
                <a:spcPct val="100000"/>
              </a:lnSpc>
              <a:spcBef>
                <a:spcPts val="1400"/>
              </a:spcBef>
            </a:pPr>
            <a:r>
              <a:rPr lang="es-CO" sz="2200" dirty="0">
                <a:solidFill>
                  <a:schemeClr val="accent3">
                    <a:lumMod val="25000"/>
                  </a:schemeClr>
                </a:solidFill>
                <a:latin typeface="Abadi" panose="020B0604020104020204" pitchFamily="34" charset="0"/>
              </a:rPr>
              <a:t>This </a:t>
            </a:r>
            <a:r>
              <a:rPr lang="es-CO" sz="2200" dirty="0" err="1">
                <a:solidFill>
                  <a:schemeClr val="accent3">
                    <a:lumMod val="25000"/>
                  </a:schemeClr>
                </a:solidFill>
                <a:latin typeface="Abadi" panose="020B0604020104020204" pitchFamily="34" charset="0"/>
              </a:rPr>
              <a:t>scatter</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plot</a:t>
            </a:r>
            <a:r>
              <a:rPr lang="es-CO" sz="2200" dirty="0">
                <a:solidFill>
                  <a:schemeClr val="accent3">
                    <a:lumMod val="25000"/>
                  </a:schemeClr>
                </a:solidFill>
                <a:latin typeface="Abadi" panose="020B0604020104020204" pitchFamily="34" charset="0"/>
              </a:rPr>
              <a:t> show </a:t>
            </a:r>
            <a:r>
              <a:rPr lang="es-CO" sz="2200" dirty="0" err="1">
                <a:solidFill>
                  <a:schemeClr val="accent3">
                    <a:lumMod val="25000"/>
                  </a:schemeClr>
                </a:solidFill>
                <a:latin typeface="Abadi" panose="020B0604020104020204" pitchFamily="34" charset="0"/>
              </a:rPr>
              <a:t>that</a:t>
            </a:r>
            <a:r>
              <a:rPr lang="es-CO" sz="2200" dirty="0">
                <a:solidFill>
                  <a:schemeClr val="accent3">
                    <a:lumMod val="25000"/>
                  </a:schemeClr>
                </a:solidFill>
                <a:latin typeface="Abadi" panose="020B0604020104020204" pitchFamily="34" charset="0"/>
              </a:rPr>
              <a:t> at </a:t>
            </a:r>
            <a:r>
              <a:rPr lang="es-CO" sz="2200" dirty="0" err="1">
                <a:solidFill>
                  <a:schemeClr val="accent3">
                    <a:lumMod val="25000"/>
                  </a:schemeClr>
                </a:solidFill>
                <a:latin typeface="Abadi" panose="020B0604020104020204" pitchFamily="34" charset="0"/>
              </a:rPr>
              <a:t>first</a:t>
            </a:r>
            <a:r>
              <a:rPr lang="es-CO" sz="2200" dirty="0">
                <a:solidFill>
                  <a:schemeClr val="accent3">
                    <a:lumMod val="25000"/>
                  </a:schemeClr>
                </a:solidFill>
                <a:latin typeface="Abadi" panose="020B0604020104020204" pitchFamily="34" charset="0"/>
              </a:rPr>
              <a:t> no </a:t>
            </a:r>
            <a:r>
              <a:rPr lang="es-CO" sz="2200" dirty="0" err="1">
                <a:solidFill>
                  <a:schemeClr val="accent3">
                    <a:lumMod val="25000"/>
                  </a:schemeClr>
                </a:solidFill>
                <a:latin typeface="Abadi" panose="020B0604020104020204" pitchFamily="34" charset="0"/>
              </a:rPr>
              <a:t>Launches</a:t>
            </a:r>
            <a:r>
              <a:rPr lang="es-CO" sz="2200" dirty="0">
                <a:solidFill>
                  <a:schemeClr val="accent3">
                    <a:lumMod val="25000"/>
                  </a:schemeClr>
                </a:solidFill>
                <a:latin typeface="Abadi" panose="020B0604020104020204" pitchFamily="34" charset="0"/>
              </a:rPr>
              <a:t> were </a:t>
            </a:r>
            <a:r>
              <a:rPr lang="es-CO" sz="2200" dirty="0" err="1">
                <a:solidFill>
                  <a:schemeClr val="accent3">
                    <a:lumMod val="25000"/>
                  </a:schemeClr>
                </a:solidFill>
                <a:latin typeface="Abadi" panose="020B0604020104020204" pitchFamily="34" charset="0"/>
              </a:rPr>
              <a:t>performed</a:t>
            </a:r>
            <a:r>
              <a:rPr lang="es-CO" sz="2200" dirty="0">
                <a:solidFill>
                  <a:schemeClr val="accent3">
                    <a:lumMod val="25000"/>
                  </a:schemeClr>
                </a:solidFill>
                <a:latin typeface="Abadi" panose="020B0604020104020204" pitchFamily="34" charset="0"/>
              </a:rPr>
              <a:t> for </a:t>
            </a:r>
            <a:r>
              <a:rPr lang="es-CO" sz="2200" dirty="0" err="1">
                <a:solidFill>
                  <a:schemeClr val="accent3">
                    <a:lumMod val="25000"/>
                  </a:schemeClr>
                </a:solidFill>
                <a:latin typeface="Abadi" panose="020B0604020104020204" pitchFamily="34" charset="0"/>
              </a:rPr>
              <a:t>some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orbits</a:t>
            </a:r>
            <a:r>
              <a:rPr lang="es-CO" sz="2200" dirty="0">
                <a:solidFill>
                  <a:schemeClr val="accent3">
                    <a:lumMod val="25000"/>
                  </a:schemeClr>
                </a:solidFill>
                <a:latin typeface="Abadi" panose="020B0604020104020204" pitchFamily="34" charset="0"/>
              </a:rPr>
              <a:t>.</a:t>
            </a:r>
          </a:p>
          <a:p>
            <a:pPr>
              <a:lnSpc>
                <a:spcPct val="100000"/>
              </a:lnSpc>
              <a:spcBef>
                <a:spcPts val="1400"/>
              </a:spcBef>
            </a:pPr>
            <a:r>
              <a:rPr lang="es-CO" sz="2200" dirty="0">
                <a:solidFill>
                  <a:schemeClr val="accent3">
                    <a:lumMod val="25000"/>
                  </a:schemeClr>
                </a:solidFill>
                <a:latin typeface="Abadi" panose="020B0604020104020204" pitchFamily="34" charset="0"/>
              </a:rPr>
              <a:t>For </a:t>
            </a:r>
            <a:r>
              <a:rPr lang="es-CO" sz="2200" dirty="0" err="1">
                <a:solidFill>
                  <a:schemeClr val="accent3">
                    <a:lumMod val="25000"/>
                  </a:schemeClr>
                </a:solidFill>
                <a:latin typeface="Abadi" panose="020B0604020104020204" pitchFamily="34" charset="0"/>
              </a:rPr>
              <a:t>orbit</a:t>
            </a:r>
            <a:r>
              <a:rPr lang="es-CO" sz="2200" dirty="0">
                <a:solidFill>
                  <a:schemeClr val="accent3">
                    <a:lumMod val="25000"/>
                  </a:schemeClr>
                </a:solidFill>
                <a:latin typeface="Abadi" panose="020B0604020104020204" pitchFamily="34" charset="0"/>
              </a:rPr>
              <a:t> GTO </a:t>
            </a:r>
            <a:r>
              <a:rPr lang="es-CO" sz="2200" dirty="0" err="1">
                <a:solidFill>
                  <a:schemeClr val="accent3">
                    <a:lumMod val="25000"/>
                  </a:schemeClr>
                </a:solidFill>
                <a:latin typeface="Abadi" panose="020B0604020104020204" pitchFamily="34" charset="0"/>
              </a:rPr>
              <a:t>theres</a:t>
            </a:r>
            <a:r>
              <a:rPr lang="es-CO" sz="2200" dirty="0">
                <a:solidFill>
                  <a:schemeClr val="accent3">
                    <a:lumMod val="25000"/>
                  </a:schemeClr>
                </a:solidFill>
                <a:latin typeface="Abadi" panose="020B0604020104020204" pitchFamily="34" charset="0"/>
              </a:rPr>
              <a:t> no </a:t>
            </a:r>
            <a:r>
              <a:rPr lang="es-CO" sz="2200" dirty="0" err="1">
                <a:solidFill>
                  <a:schemeClr val="accent3">
                    <a:lumMod val="25000"/>
                  </a:schemeClr>
                </a:solidFill>
                <a:latin typeface="Abadi" panose="020B0604020104020204" pitchFamily="34" charset="0"/>
              </a:rPr>
              <a:t>relation</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between</a:t>
            </a:r>
            <a:r>
              <a:rPr lang="es-CO" sz="2200" dirty="0">
                <a:solidFill>
                  <a:schemeClr val="accent3">
                    <a:lumMod val="25000"/>
                  </a:schemeClr>
                </a:solidFill>
                <a:latin typeface="Abadi" panose="020B0604020104020204" pitchFamily="34" charset="0"/>
              </a:rPr>
              <a:t> Flight </a:t>
            </a:r>
            <a:r>
              <a:rPr lang="es-CO" sz="2200" dirty="0" err="1">
                <a:solidFill>
                  <a:schemeClr val="accent3">
                    <a:lumMod val="25000"/>
                  </a:schemeClr>
                </a:solidFill>
                <a:latin typeface="Abadi" panose="020B0604020104020204" pitchFamily="34" charset="0"/>
              </a:rPr>
              <a:t>Number</a:t>
            </a:r>
            <a:r>
              <a:rPr lang="es-CO" sz="2200" dirty="0">
                <a:solidFill>
                  <a:schemeClr val="accent3">
                    <a:lumMod val="25000"/>
                  </a:schemeClr>
                </a:solidFill>
                <a:latin typeface="Abadi" panose="020B0604020104020204" pitchFamily="34" charset="0"/>
              </a:rPr>
              <a:t> and </a:t>
            </a:r>
            <a:r>
              <a:rPr lang="es-CO" sz="2200" dirty="0" err="1">
                <a:solidFill>
                  <a:schemeClr val="accent3">
                    <a:lumMod val="25000"/>
                  </a:schemeClr>
                </a:solidFill>
                <a:latin typeface="Abadi" panose="020B0604020104020204" pitchFamily="34" charset="0"/>
              </a:rPr>
              <a:t>Orbit</a:t>
            </a:r>
            <a:r>
              <a:rPr lang="es-CO" sz="2200" dirty="0">
                <a:solidFill>
                  <a:schemeClr val="accent3">
                    <a:lumMod val="25000"/>
                  </a:schemeClr>
                </a:solidFill>
                <a:latin typeface="Abadi" panose="020B0604020104020204" pitchFamily="34" charset="0"/>
              </a:rPr>
              <a:t> for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LEO Orbit shows a better relation ship between this two characteristics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General we can see the relation for this two variables depends on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8EBFC15F-BD6D-3C7F-49DA-AFEB8DD0DA86}"/>
              </a:ext>
            </a:extLst>
          </p:cNvPr>
          <p:cNvPicPr>
            <a:picLocks noChangeAspect="1"/>
          </p:cNvPicPr>
          <p:nvPr/>
        </p:nvPicPr>
        <p:blipFill>
          <a:blip r:embed="rId3"/>
          <a:stretch>
            <a:fillRect/>
          </a:stretch>
        </p:blipFill>
        <p:spPr>
          <a:xfrm>
            <a:off x="5716661" y="1449794"/>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Theres no much relation between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and Orbit for success rate, specially for GTO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2830C53F-6F2F-2B28-77B4-94FB61A2C2A0}"/>
              </a:ext>
            </a:extLst>
          </p:cNvPr>
          <p:cNvPicPr>
            <a:picLocks noChangeAspect="1"/>
          </p:cNvPicPr>
          <p:nvPr/>
        </p:nvPicPr>
        <p:blipFill>
          <a:blip r:embed="rId3"/>
          <a:stretch>
            <a:fillRect/>
          </a:stretch>
        </p:blipFill>
        <p:spPr>
          <a:xfrm>
            <a:off x="5603246" y="1428528"/>
            <a:ext cx="5210175" cy="46672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It’s seen that success rate have been increasing during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1E13A29A-EB95-B2DA-44B1-10AB52D11688}"/>
              </a:ext>
            </a:extLst>
          </p:cNvPr>
          <p:cNvPicPr>
            <a:picLocks noChangeAspect="1"/>
          </p:cNvPicPr>
          <p:nvPr/>
        </p:nvPicPr>
        <p:blipFill>
          <a:blip r:embed="rId3"/>
          <a:stretch>
            <a:fillRect/>
          </a:stretch>
        </p:blipFill>
        <p:spPr>
          <a:xfrm>
            <a:off x="5884936" y="1499236"/>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are the Launch sites retrieved from the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Imagen 9">
            <a:extLst>
              <a:ext uri="{FF2B5EF4-FFF2-40B4-BE49-F238E27FC236}">
                <a16:creationId xmlns:a16="http://schemas.microsoft.com/office/drawing/2014/main" id="{AC2A98BF-D410-F653-CB98-C882C95727AE}"/>
              </a:ext>
            </a:extLst>
          </p:cNvPr>
          <p:cNvPicPr>
            <a:picLocks noChangeAspect="1"/>
          </p:cNvPicPr>
          <p:nvPr/>
        </p:nvPicPr>
        <p:blipFill>
          <a:blip r:embed="rId3"/>
          <a:stretch>
            <a:fillRect/>
          </a:stretch>
        </p:blipFill>
        <p:spPr>
          <a:xfrm>
            <a:off x="5642804" y="3178383"/>
            <a:ext cx="962159" cy="1238423"/>
          </a:xfrm>
          <a:prstGeom prst="rect">
            <a:avLst/>
          </a:prstGeom>
        </p:spPr>
      </p:pic>
      <p:sp>
        <p:nvSpPr>
          <p:cNvPr id="12" name="CuadroTexto 11">
            <a:extLst>
              <a:ext uri="{FF2B5EF4-FFF2-40B4-BE49-F238E27FC236}">
                <a16:creationId xmlns:a16="http://schemas.microsoft.com/office/drawing/2014/main" id="{82217923-AA99-90C1-4A72-851462BD3127}"/>
              </a:ext>
            </a:extLst>
          </p:cNvPr>
          <p:cNvSpPr txBox="1"/>
          <p:nvPr/>
        </p:nvSpPr>
        <p:spPr>
          <a:xfrm>
            <a:off x="2979811" y="2890610"/>
            <a:ext cx="6096000" cy="286360"/>
          </a:xfrm>
          <a:prstGeom prst="rect">
            <a:avLst/>
          </a:prstGeom>
          <a:noFill/>
        </p:spPr>
        <p:txBody>
          <a:bodyPr wrap="square">
            <a:spAutoFit/>
          </a:bodyPr>
          <a:lstStyle/>
          <a:p>
            <a:pPr>
              <a:lnSpc>
                <a:spcPts val="1425"/>
              </a:lnSpc>
            </a:pPr>
            <a:r>
              <a:rPr lang="en-US" dirty="0">
                <a:effectLst/>
                <a:latin typeface="Consolas" panose="020B0609020204030204" pitchFamily="49" charset="0"/>
              </a:rPr>
              <a:t>select distinct "</a:t>
            </a:r>
            <a:r>
              <a:rPr lang="en-US" dirty="0" err="1">
                <a:effectLst/>
                <a:latin typeface="Consolas" panose="020B0609020204030204" pitchFamily="49" charset="0"/>
              </a:rPr>
              <a:t>Launch_Site</a:t>
            </a:r>
            <a:r>
              <a:rPr lang="en-US" dirty="0">
                <a:effectLst/>
                <a:latin typeface="Consolas" panose="020B0609020204030204" pitchFamily="49" charset="0"/>
              </a:rPr>
              <a:t>" from SPACEXTABLE</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200" b="1" dirty="0">
                <a:solidFill>
                  <a:srgbClr val="CCCCCC"/>
                </a:solidFill>
                <a:effectLst/>
                <a:latin typeface="Consolas" panose="020B0609020204030204" pitchFamily="49" charset="0"/>
              </a:rPr>
              <a:t>select </a:t>
            </a:r>
            <a:r>
              <a:rPr lang="en-US" sz="1200" b="1" dirty="0">
                <a:solidFill>
                  <a:srgbClr val="D4D4D4"/>
                </a:solidFill>
                <a:effectLst/>
                <a:latin typeface="Consolas" panose="020B0609020204030204" pitchFamily="49" charset="0"/>
              </a:rPr>
              <a:t>*</a:t>
            </a:r>
            <a:r>
              <a:rPr lang="en-US" sz="1200" b="1" dirty="0">
                <a:solidFill>
                  <a:srgbClr val="CCCCCC"/>
                </a:solidFill>
                <a:effectLst/>
                <a:latin typeface="Consolas" panose="020B0609020204030204" pitchFamily="49" charset="0"/>
              </a:rPr>
              <a:t> </a:t>
            </a:r>
            <a:r>
              <a:rPr lang="en-US" sz="1200" b="1" dirty="0">
                <a:solidFill>
                  <a:srgbClr val="C586C0"/>
                </a:solidFill>
                <a:effectLst/>
                <a:latin typeface="Consolas" panose="020B0609020204030204" pitchFamily="49" charset="0"/>
              </a:rPr>
              <a:t>from</a:t>
            </a:r>
            <a:r>
              <a:rPr lang="en-US" sz="1200" b="1" dirty="0">
                <a:solidFill>
                  <a:srgbClr val="CCCCCC"/>
                </a:solidFill>
                <a:effectLst/>
                <a:latin typeface="Consolas" panose="020B0609020204030204" pitchFamily="49" charset="0"/>
              </a:rPr>
              <a:t> SPACEXTABLE WHERE </a:t>
            </a:r>
            <a:r>
              <a:rPr lang="en-US" sz="1200" b="1" dirty="0">
                <a:solidFill>
                  <a:srgbClr val="CE9178"/>
                </a:solidFill>
                <a:effectLst/>
                <a:latin typeface="Consolas" panose="020B0609020204030204" pitchFamily="49" charset="0"/>
              </a:rPr>
              <a:t>"</a:t>
            </a:r>
            <a:r>
              <a:rPr lang="en-US" sz="1200" b="1" dirty="0" err="1">
                <a:solidFill>
                  <a:srgbClr val="CE9178"/>
                </a:solidFill>
                <a:effectLst/>
                <a:latin typeface="Consolas" panose="020B0609020204030204" pitchFamily="49" charset="0"/>
              </a:rPr>
              <a:t>Launch_Site</a:t>
            </a:r>
            <a:r>
              <a:rPr lang="en-US" sz="1200" b="1" dirty="0">
                <a:solidFill>
                  <a:srgbClr val="CE9178"/>
                </a:solidFill>
                <a:effectLst/>
                <a:latin typeface="Consolas" panose="020B0609020204030204" pitchFamily="49" charset="0"/>
              </a:rPr>
              <a:t>"</a:t>
            </a:r>
            <a:r>
              <a:rPr lang="en-US" sz="1200" b="1" dirty="0">
                <a:solidFill>
                  <a:srgbClr val="CCCCCC"/>
                </a:solidFill>
                <a:effectLst/>
                <a:latin typeface="Consolas" panose="020B0609020204030204" pitchFamily="49" charset="0"/>
              </a:rPr>
              <a:t> LIKE </a:t>
            </a:r>
            <a:r>
              <a:rPr lang="en-US" sz="1200" b="1" dirty="0">
                <a:solidFill>
                  <a:srgbClr val="CE9178"/>
                </a:solidFill>
                <a:effectLst/>
                <a:latin typeface="Consolas" panose="020B0609020204030204" pitchFamily="49" charset="0"/>
              </a:rPr>
              <a:t>'CCA%'</a:t>
            </a:r>
            <a:r>
              <a:rPr lang="en-US" sz="1200" b="1" dirty="0">
                <a:solidFill>
                  <a:srgbClr val="CCCCCC"/>
                </a:solidFill>
                <a:effectLst/>
                <a:latin typeface="Consolas" panose="020B0609020204030204" pitchFamily="49" charset="0"/>
              </a:rPr>
              <a:t> LIMIT </a:t>
            </a:r>
            <a:r>
              <a:rPr lang="en-US" sz="1200" b="1" dirty="0">
                <a:solidFill>
                  <a:srgbClr val="B5CEA8"/>
                </a:solidFill>
                <a:effectLst/>
                <a:latin typeface="Consolas" panose="020B0609020204030204" pitchFamily="49" charset="0"/>
              </a:rPr>
              <a:t>5</a:t>
            </a:r>
            <a:endParaRPr lang="en-US" sz="1200" b="1" dirty="0">
              <a:solidFill>
                <a:srgbClr val="CCCCCC"/>
              </a:solidFill>
              <a:effectLst/>
              <a:latin typeface="Consolas" panose="020B0609020204030204" pitchFamily="49"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5 reports of data where Launch site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5E6DFC4E-76C4-F23C-E608-844632DD2936}"/>
              </a:ext>
            </a:extLst>
          </p:cNvPr>
          <p:cNvPicPr>
            <a:picLocks noChangeAspect="1"/>
          </p:cNvPicPr>
          <p:nvPr/>
        </p:nvPicPr>
        <p:blipFill>
          <a:blip r:embed="rId3"/>
          <a:stretch>
            <a:fillRect/>
          </a:stretch>
        </p:blipFill>
        <p:spPr>
          <a:xfrm>
            <a:off x="864782" y="2737102"/>
            <a:ext cx="9363740" cy="126419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200" b="1" dirty="0">
                <a:solidFill>
                  <a:srgbClr val="CCCCCC"/>
                </a:solidFill>
                <a:effectLst/>
                <a:latin typeface="Consolas" panose="020B0609020204030204" pitchFamily="49" charset="0"/>
              </a:rPr>
              <a:t>SELECT SUM(PAYLOAD_MASS__KG_) </a:t>
            </a:r>
            <a:r>
              <a:rPr lang="en-US" sz="1200" b="1" dirty="0">
                <a:solidFill>
                  <a:srgbClr val="C586C0"/>
                </a:solidFill>
                <a:effectLst/>
                <a:latin typeface="Consolas" panose="020B0609020204030204" pitchFamily="49" charset="0"/>
              </a:rPr>
              <a:t>from</a:t>
            </a:r>
            <a:r>
              <a:rPr lang="en-US" sz="1200" b="1" dirty="0">
                <a:solidFill>
                  <a:srgbClr val="CCCCCC"/>
                </a:solidFill>
                <a:effectLst/>
                <a:latin typeface="Consolas" panose="020B0609020204030204" pitchFamily="49" charset="0"/>
              </a:rPr>
              <a:t> SPACEXTABLE where Customer </a:t>
            </a:r>
            <a:r>
              <a:rPr lang="en-US" sz="1200" b="1" dirty="0">
                <a:solidFill>
                  <a:srgbClr val="D4D4D4"/>
                </a:solidFill>
                <a:effectLst/>
                <a:latin typeface="Consolas" panose="020B0609020204030204" pitchFamily="49" charset="0"/>
              </a:rPr>
              <a:t>=</a:t>
            </a:r>
            <a:r>
              <a:rPr lang="en-US" sz="1200" b="1" dirty="0">
                <a:solidFill>
                  <a:srgbClr val="CCCCCC"/>
                </a:solidFill>
                <a:effectLst/>
                <a:latin typeface="Consolas" panose="020B0609020204030204" pitchFamily="49" charset="0"/>
              </a:rPr>
              <a:t> </a:t>
            </a:r>
            <a:r>
              <a:rPr lang="en-US" sz="1200" b="1" dirty="0">
                <a:solidFill>
                  <a:srgbClr val="CE9178"/>
                </a:solidFill>
                <a:effectLst/>
                <a:latin typeface="Consolas" panose="020B0609020204030204" pitchFamily="49" charset="0"/>
              </a:rPr>
              <a:t>'NASA (CRS)'</a:t>
            </a:r>
            <a:r>
              <a:rPr lang="en-US" sz="1200" b="1" dirty="0">
                <a:solidFill>
                  <a:srgbClr val="CCCCCC"/>
                </a:solidFill>
                <a:effectLst/>
                <a:latin typeface="Consolas" panose="020B0609020204030204" pitchFamily="49" charset="0"/>
              </a:rPr>
              <a:t> group by </a:t>
            </a:r>
            <a:r>
              <a:rPr lang="en-US" sz="1200" b="1" dirty="0" err="1">
                <a:solidFill>
                  <a:srgbClr val="CCCCCC"/>
                </a:solidFill>
                <a:effectLst/>
                <a:latin typeface="Consolas" panose="020B0609020204030204" pitchFamily="49" charset="0"/>
              </a:rPr>
              <a:t>Custome</a:t>
            </a:r>
            <a:endParaRPr lang="en-US" sz="1200" b="1" dirty="0">
              <a:solidFill>
                <a:srgbClr val="CCCCCC"/>
              </a:solidFill>
              <a:effectLst/>
              <a:latin typeface="Consolas" panose="020B0609020204030204" pitchFamily="49"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all booster for NASA (CRS)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0FC206F0-A6F2-783A-8292-29FACDC4201B}"/>
              </a:ext>
            </a:extLst>
          </p:cNvPr>
          <p:cNvPicPr>
            <a:picLocks noChangeAspect="1"/>
          </p:cNvPicPr>
          <p:nvPr/>
        </p:nvPicPr>
        <p:blipFill>
          <a:blip r:embed="rId3"/>
          <a:stretch>
            <a:fillRect/>
          </a:stretch>
        </p:blipFill>
        <p:spPr>
          <a:xfrm>
            <a:off x="4781747" y="2807845"/>
            <a:ext cx="1933845" cy="53347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200" b="1" dirty="0">
                <a:effectLst/>
                <a:latin typeface="Consolas" panose="020B0609020204030204" pitchFamily="49" charset="0"/>
              </a:rPr>
              <a:t>SELECT AVG(PAYLOAD_MASS__KG_) FROM SPACEXTABLE WHERE </a:t>
            </a:r>
            <a:r>
              <a:rPr lang="en-US" sz="1200" b="1" dirty="0" err="1">
                <a:effectLst/>
                <a:latin typeface="Consolas" panose="020B0609020204030204" pitchFamily="49" charset="0"/>
              </a:rPr>
              <a:t>Booster_Version</a:t>
            </a:r>
            <a:r>
              <a:rPr lang="en-US" sz="1200" b="1" dirty="0">
                <a:effectLst/>
                <a:latin typeface="Consolas" panose="020B0609020204030204" pitchFamily="49" charset="0"/>
              </a:rPr>
              <a:t> = </a:t>
            </a:r>
            <a:r>
              <a:rPr lang="en-US" sz="1200" b="1" dirty="0">
                <a:solidFill>
                  <a:srgbClr val="CE9178"/>
                </a:solidFill>
                <a:effectLst/>
                <a:latin typeface="Consolas" panose="020B0609020204030204" pitchFamily="49" charset="0"/>
              </a:rPr>
              <a:t>'F9 v1.1</a:t>
            </a:r>
            <a:r>
              <a:rPr lang="en-US" sz="1200" b="0" dirty="0">
                <a:solidFill>
                  <a:srgbClr val="CE9178"/>
                </a:solidFill>
                <a:effectLst/>
                <a:latin typeface="Consolas" panose="020B0609020204030204" pitchFamily="49" charset="0"/>
              </a:rPr>
              <a:t>’</a:t>
            </a:r>
            <a:endParaRPr lang="en-US" sz="1200" b="0" dirty="0">
              <a:solidFill>
                <a:srgbClr val="CCCCCC"/>
              </a:solidFill>
              <a:effectLst/>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2,928 kg is the </a:t>
            </a:r>
            <a:r>
              <a:rPr lang="en-US" sz="2200" dirty="0" err="1">
                <a:solidFill>
                  <a:schemeClr val="accent3">
                    <a:lumMod val="25000"/>
                  </a:schemeClr>
                </a:solidFill>
                <a:latin typeface="Abadi" panose="020B0604020104020204" pitchFamily="34" charset="0"/>
              </a:rPr>
              <a:t>averga</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15C34D60-2E6B-A22B-04B1-EE2EDD171229}"/>
              </a:ext>
            </a:extLst>
          </p:cNvPr>
          <p:cNvPicPr>
            <a:picLocks noChangeAspect="1"/>
          </p:cNvPicPr>
          <p:nvPr/>
        </p:nvPicPr>
        <p:blipFill>
          <a:blip r:embed="rId3"/>
          <a:stretch>
            <a:fillRect/>
          </a:stretch>
        </p:blipFill>
        <p:spPr>
          <a:xfrm>
            <a:off x="4663908" y="2743104"/>
            <a:ext cx="1857634" cy="4572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sz="1400" b="0" dirty="0">
                <a:solidFill>
                  <a:srgbClr val="CCCCCC"/>
                </a:solidFill>
                <a:effectLst/>
                <a:latin typeface="Consolas" panose="020B0609020204030204" pitchFamily="49" charset="0"/>
              </a:rPr>
              <a:t>SELECT </a:t>
            </a:r>
            <a:r>
              <a:rPr lang="en-US" sz="1400" b="0" dirty="0">
                <a:solidFill>
                  <a:srgbClr val="DCDCAA"/>
                </a:solidFill>
                <a:effectLst/>
                <a:latin typeface="Consolas" panose="020B0609020204030204" pitchFamily="49" charset="0"/>
              </a:rPr>
              <a:t>min</a:t>
            </a:r>
            <a:r>
              <a:rPr lang="en-US" sz="1400" b="0" dirty="0">
                <a:solidFill>
                  <a:srgbClr val="CCCCCC"/>
                </a:solidFill>
                <a:effectLst/>
                <a:latin typeface="Consolas" panose="020B0609020204030204" pitchFamily="49" charset="0"/>
              </a:rPr>
              <a:t>(DATE) FROM SPACEXTABLE WHERE </a:t>
            </a:r>
            <a:r>
              <a:rPr lang="en-US" sz="1400" b="0" dirty="0" err="1">
                <a:solidFill>
                  <a:srgbClr val="CCCCCC"/>
                </a:solidFill>
                <a:effectLst/>
                <a:latin typeface="Consolas" panose="020B0609020204030204" pitchFamily="49" charset="0"/>
              </a:rPr>
              <a:t>Landing_Outcome</a:t>
            </a:r>
            <a:r>
              <a:rPr lang="en-US" sz="1400" b="0" dirty="0">
                <a:solidFill>
                  <a:srgbClr val="CCCCCC"/>
                </a:solidFill>
                <a:effectLst/>
                <a:latin typeface="Consolas" panose="020B0609020204030204" pitchFamily="49" charset="0"/>
              </a:rPr>
              <a:t> like </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%g</a:t>
            </a:r>
            <a:r>
              <a:rPr lang="en-US" sz="1400" b="0" dirty="0">
                <a:solidFill>
                  <a:srgbClr val="CE9178"/>
                </a:solidFill>
                <a:effectLst/>
                <a:latin typeface="Consolas" panose="020B0609020204030204" pitchFamily="49" charset="0"/>
              </a:rPr>
              <a:t>round%'</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and</a:t>
            </a:r>
            <a:r>
              <a:rPr lang="en-US" sz="1400" b="0" dirty="0">
                <a:solidFill>
                  <a:srgbClr val="CCCCCC"/>
                </a:solidFill>
                <a:effectLst/>
                <a:latin typeface="Consolas" panose="020B0609020204030204" pitchFamily="49" charset="0"/>
              </a:rPr>
              <a:t> </a:t>
            </a:r>
            <a:r>
              <a:rPr lang="en-US" sz="1400" b="0" dirty="0" err="1">
                <a:solidFill>
                  <a:srgbClr val="CCCCCC"/>
                </a:solidFill>
                <a:effectLst/>
                <a:latin typeface="Consolas" panose="020B0609020204030204" pitchFamily="49" charset="0"/>
              </a:rPr>
              <a:t>Mission_Outcome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'Success’</a:t>
            </a:r>
            <a:endParaRPr lang="en-US" sz="1400" b="0" dirty="0">
              <a:solidFill>
                <a:schemeClr val="accent3">
                  <a:lumMod val="25000"/>
                </a:schemeClr>
              </a:solidFill>
              <a:effectLst/>
              <a:latin typeface="Consolas" panose="020B0609020204030204" pitchFamily="49" charset="0"/>
            </a:endParaRPr>
          </a:p>
          <a:p>
            <a:pPr lvl="1">
              <a:lnSpc>
                <a:spcPct val="100000"/>
              </a:lnSpc>
              <a:spcBef>
                <a:spcPts val="1400"/>
              </a:spcBef>
            </a:pPr>
            <a:endParaRPr lang="en-US" sz="1400" dirty="0">
              <a:solidFill>
                <a:schemeClr val="accent3">
                  <a:lumMod val="25000"/>
                </a:schemeClr>
              </a:solidFill>
              <a:latin typeface="Consolas" panose="020B0609020204030204" pitchFamily="49" charset="0"/>
            </a:endParaRPr>
          </a:p>
          <a:p>
            <a:pPr lvl="1">
              <a:lnSpc>
                <a:spcPct val="100000"/>
              </a:lnSpc>
              <a:spcBef>
                <a:spcPts val="1400"/>
              </a:spcBef>
            </a:pPr>
            <a:endParaRPr lang="en-US" sz="1400" b="0" dirty="0">
              <a:solidFill>
                <a:schemeClr val="accent3">
                  <a:lumMod val="25000"/>
                </a:schemeClr>
              </a:solidFill>
              <a:effectLst/>
              <a:latin typeface="Consolas" panose="020B0609020204030204" pitchFamily="49" charset="0"/>
            </a:endParaRPr>
          </a:p>
          <a:p>
            <a:pPr lvl="1">
              <a:lnSpc>
                <a:spcPct val="100000"/>
              </a:lnSpc>
              <a:spcBef>
                <a:spcPts val="1400"/>
              </a:spcBef>
            </a:pPr>
            <a:endParaRPr lang="en-US" sz="1400" dirty="0">
              <a:solidFill>
                <a:schemeClr val="accent3">
                  <a:lumMod val="25000"/>
                </a:schemeClr>
              </a:solidFill>
              <a:latin typeface="Consolas" panose="020B0609020204030204" pitchFamily="49" charset="0"/>
            </a:endParaRPr>
          </a:p>
          <a:p>
            <a:pPr marL="457200" lvl="1" indent="0">
              <a:lnSpc>
                <a:spcPct val="100000"/>
              </a:lnSpc>
              <a:spcBef>
                <a:spcPts val="1400"/>
              </a:spcBef>
              <a:buNone/>
            </a:pPr>
            <a:r>
              <a:rPr lang="en-US" sz="1400" b="0" dirty="0">
                <a:solidFill>
                  <a:schemeClr val="accent3">
                    <a:lumMod val="25000"/>
                  </a:schemeClr>
                </a:solidFill>
                <a:effectLst/>
                <a:latin typeface="Consolas" panose="020B0609020204030204" pitchFamily="49" charset="0"/>
              </a:rPr>
              <a:t>The fi</a:t>
            </a:r>
            <a:r>
              <a:rPr lang="en-US" sz="1400" dirty="0">
                <a:solidFill>
                  <a:schemeClr val="accent3">
                    <a:lumMod val="25000"/>
                  </a:schemeClr>
                </a:solidFill>
                <a:latin typeface="Consolas" panose="020B0609020204030204" pitchFamily="49" charset="0"/>
              </a:rPr>
              <a:t>rst successful landing on a ground pad was on December 22</a:t>
            </a:r>
            <a:r>
              <a:rPr lang="en-US" sz="1400" baseline="30000" dirty="0">
                <a:solidFill>
                  <a:schemeClr val="accent3">
                    <a:lumMod val="25000"/>
                  </a:schemeClr>
                </a:solidFill>
                <a:latin typeface="Consolas" panose="020B0609020204030204" pitchFamily="49" charset="0"/>
              </a:rPr>
              <a:t>nd</a:t>
            </a:r>
            <a:r>
              <a:rPr lang="en-US" sz="1400" dirty="0">
                <a:solidFill>
                  <a:schemeClr val="accent3">
                    <a:lumMod val="25000"/>
                  </a:schemeClr>
                </a:solidFill>
                <a:latin typeface="Consolas" panose="020B0609020204030204" pitchFamily="49" charset="0"/>
              </a:rPr>
              <a:t> of 2015</a:t>
            </a:r>
            <a:endParaRPr lang="en-US" sz="1400" b="0" dirty="0">
              <a:solidFill>
                <a:srgbClr val="CCCCCC"/>
              </a:solidFill>
              <a:effectLst/>
              <a:latin typeface="Consolas" panose="020B0609020204030204" pitchFamily="49"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0658AE1D-A655-4706-4B16-6C01A22EABDA}"/>
              </a:ext>
            </a:extLst>
          </p:cNvPr>
          <p:cNvPicPr>
            <a:picLocks noChangeAspect="1"/>
          </p:cNvPicPr>
          <p:nvPr/>
        </p:nvPicPr>
        <p:blipFill>
          <a:blip r:embed="rId3"/>
          <a:stretch>
            <a:fillRect/>
          </a:stretch>
        </p:blipFill>
        <p:spPr>
          <a:xfrm>
            <a:off x="4788793" y="2933631"/>
            <a:ext cx="847843" cy="49536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400" b="0" dirty="0">
                <a:solidFill>
                  <a:srgbClr val="CCCCCC"/>
                </a:solidFill>
                <a:effectLst/>
                <a:latin typeface="Consolas" panose="020B0609020204030204" pitchFamily="49" charset="0"/>
              </a:rPr>
              <a:t>SELECT DISTINCT </a:t>
            </a:r>
            <a:r>
              <a:rPr lang="en-US" sz="1400" b="0" dirty="0" err="1">
                <a:solidFill>
                  <a:srgbClr val="CCCCCC"/>
                </a:solidFill>
                <a:effectLst/>
                <a:latin typeface="Consolas" panose="020B0609020204030204" pitchFamily="49" charset="0"/>
              </a:rPr>
              <a:t>Booster_Version</a:t>
            </a:r>
            <a:r>
              <a:rPr lang="en-US" sz="1400" b="0" dirty="0">
                <a:solidFill>
                  <a:srgbClr val="CCCCCC"/>
                </a:solidFill>
                <a:effectLst/>
                <a:latin typeface="Consolas" panose="020B0609020204030204" pitchFamily="49" charset="0"/>
              </a:rPr>
              <a:t> FROM SPACEXTABLE WHERE PAYLOAD_MASS__KG_ BETWEEN </a:t>
            </a:r>
            <a:r>
              <a:rPr lang="en-US" sz="1400" b="0" dirty="0">
                <a:solidFill>
                  <a:srgbClr val="B5CEA8"/>
                </a:solidFill>
                <a:effectLst/>
                <a:latin typeface="Consolas" panose="020B0609020204030204" pitchFamily="49" charset="0"/>
              </a:rPr>
              <a:t>4000</a:t>
            </a:r>
            <a:r>
              <a:rPr lang="en-US" sz="1400" b="0" dirty="0">
                <a:solidFill>
                  <a:srgbClr val="CCCCCC"/>
                </a:solidFill>
                <a:effectLst/>
                <a:latin typeface="Consolas" panose="020B0609020204030204" pitchFamily="49" charset="0"/>
              </a:rPr>
              <a:t> AND </a:t>
            </a:r>
            <a:r>
              <a:rPr lang="en-US" sz="1400" b="0" dirty="0">
                <a:solidFill>
                  <a:srgbClr val="B5CEA8"/>
                </a:solidFill>
                <a:effectLst/>
                <a:latin typeface="Consolas" panose="020B0609020204030204" pitchFamily="49" charset="0"/>
              </a:rPr>
              <a:t>6000</a:t>
            </a:r>
            <a:r>
              <a:rPr lang="en-US" sz="1400" b="0" dirty="0">
                <a:solidFill>
                  <a:srgbClr val="CCCCCC"/>
                </a:solidFill>
                <a:effectLst/>
                <a:latin typeface="Consolas" panose="020B0609020204030204" pitchFamily="49" charset="0"/>
              </a:rPr>
              <a:t> AND </a:t>
            </a:r>
            <a:r>
              <a:rPr lang="en-US" sz="1400" b="0" dirty="0" err="1">
                <a:solidFill>
                  <a:srgbClr val="CCCCCC"/>
                </a:solidFill>
                <a:effectLst/>
                <a:latin typeface="Consolas" panose="020B0609020204030204" pitchFamily="49" charset="0"/>
              </a:rPr>
              <a:t>Landing_Outcome</a:t>
            </a:r>
            <a:r>
              <a:rPr lang="en-US" sz="1400" b="0" dirty="0">
                <a:solidFill>
                  <a:srgbClr val="CCCCCC"/>
                </a:solidFill>
                <a:effectLst/>
                <a:latin typeface="Consolas" panose="020B0609020204030204" pitchFamily="49" charset="0"/>
              </a:rPr>
              <a:t> like </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%d</a:t>
            </a:r>
            <a:r>
              <a:rPr lang="en-US" sz="1400" b="0" dirty="0">
                <a:solidFill>
                  <a:srgbClr val="CE9178"/>
                </a:solidFill>
                <a:effectLst/>
                <a:latin typeface="Consolas" panose="020B0609020204030204" pitchFamily="49" charset="0"/>
              </a:rPr>
              <a:t>rone%'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and</a:t>
            </a:r>
            <a:r>
              <a:rPr lang="en-US" sz="1400" b="0" dirty="0">
                <a:solidFill>
                  <a:srgbClr val="CCCCCC"/>
                </a:solidFill>
                <a:effectLst/>
                <a:latin typeface="Consolas" panose="020B0609020204030204" pitchFamily="49" charset="0"/>
              </a:rPr>
              <a:t> </a:t>
            </a:r>
            <a:r>
              <a:rPr lang="en-US" sz="1400" b="0" dirty="0" err="1">
                <a:solidFill>
                  <a:srgbClr val="CCCCCC"/>
                </a:solidFill>
                <a:effectLst/>
                <a:latin typeface="Consolas" panose="020B0609020204030204" pitchFamily="49" charset="0"/>
              </a:rPr>
              <a:t>Mission_Outcome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'Success’</a:t>
            </a:r>
            <a:endParaRPr lang="en-US" sz="1400" b="0" dirty="0">
              <a:solidFill>
                <a:srgbClr val="CCCCCC"/>
              </a:solidFill>
              <a:effectLst/>
              <a:latin typeface="Consolas" panose="020B0609020204030204" pitchFamily="49"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10977CCE-8EBB-5AB5-3C5D-1AC1FE1D2137}"/>
              </a:ext>
            </a:extLst>
          </p:cNvPr>
          <p:cNvPicPr>
            <a:picLocks noChangeAspect="1"/>
          </p:cNvPicPr>
          <p:nvPr/>
        </p:nvPicPr>
        <p:blipFill>
          <a:blip r:embed="rId3"/>
          <a:stretch>
            <a:fillRect/>
          </a:stretch>
        </p:blipFill>
        <p:spPr>
          <a:xfrm>
            <a:off x="5160475" y="3482517"/>
            <a:ext cx="1162212" cy="153373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388780"/>
            <a:ext cx="10623497" cy="30621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employed a systematic approach to tackle the problem. Data acquisition was performed through APIs, web scraping, and SQL queries, ensuring a robust dataset. After extensive data wrangling and exploratory analysis, machine learning models were built to predict first-stage landing success. Additionally, visualizations and interactive dashboards allowed to explore key insights.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analysis yielded a high-accuracy prediction model for Falcon 9 first-stage landing success, identifying payload mass and launch site as critical factors. Insights from the project highlighted opportunities to optimize mission costs and gain a competitive edge. The interactive dashboard further provided stakeholders with a user-friendly tool to visualize results and test scenarios, enhancing decision-making capabilities.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lvl="1">
              <a:lnSpc>
                <a:spcPct val="100000"/>
              </a:lnSpc>
              <a:spcBef>
                <a:spcPts val="1400"/>
              </a:spcBef>
            </a:pPr>
            <a:r>
              <a:rPr lang="en-US" sz="1400" b="0" dirty="0">
                <a:solidFill>
                  <a:srgbClr val="CCCCCC"/>
                </a:solidFill>
                <a:effectLst/>
                <a:latin typeface="Consolas" panose="020B0609020204030204" pitchFamily="49" charset="0"/>
              </a:rPr>
              <a:t>select </a:t>
            </a:r>
            <a:r>
              <a:rPr lang="en-US" sz="1400" b="0" dirty="0" err="1">
                <a:solidFill>
                  <a:srgbClr val="CCCCCC"/>
                </a:solidFill>
                <a:effectLst/>
                <a:latin typeface="Consolas" panose="020B0609020204030204" pitchFamily="49" charset="0"/>
              </a:rPr>
              <a:t>Mission_Outcome</a:t>
            </a:r>
            <a:r>
              <a:rPr lang="en-US" sz="1400" b="0" dirty="0">
                <a:solidFill>
                  <a:srgbClr val="CCCCCC"/>
                </a:solidFill>
                <a:effectLst/>
                <a:latin typeface="Consolas" panose="020B0609020204030204" pitchFamily="49" charset="0"/>
              </a:rPr>
              <a:t>, count(</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from</a:t>
            </a:r>
            <a:r>
              <a:rPr lang="en-US" sz="1400" b="0" dirty="0">
                <a:solidFill>
                  <a:srgbClr val="CCCCCC"/>
                </a:solidFill>
                <a:effectLst/>
                <a:latin typeface="Consolas" panose="020B0609020204030204" pitchFamily="49" charset="0"/>
              </a:rPr>
              <a:t> SPACEXTABLE group by </a:t>
            </a:r>
            <a:r>
              <a:rPr lang="en-US" sz="1400" b="0" dirty="0" err="1">
                <a:solidFill>
                  <a:srgbClr val="CCCCCC"/>
                </a:solidFill>
                <a:effectLst/>
                <a:latin typeface="Consolas" panose="020B0609020204030204" pitchFamily="49" charset="0"/>
              </a:rPr>
              <a:t>Mission_Outcome</a:t>
            </a:r>
            <a:endParaRPr lang="en-US" sz="1400" b="0" dirty="0">
              <a:solidFill>
                <a:srgbClr val="CCCCCC"/>
              </a:solidFill>
              <a:effectLst/>
              <a:latin typeface="Consolas" panose="020B0609020204030204" pitchFamily="49"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DB4E8FE5-1A0D-AD99-AA24-5D5CAB732633}"/>
              </a:ext>
            </a:extLst>
          </p:cNvPr>
          <p:cNvPicPr>
            <a:picLocks noChangeAspect="1"/>
          </p:cNvPicPr>
          <p:nvPr/>
        </p:nvPicPr>
        <p:blipFill>
          <a:blip r:embed="rId3"/>
          <a:stretch>
            <a:fillRect/>
          </a:stretch>
        </p:blipFill>
        <p:spPr>
          <a:xfrm>
            <a:off x="4573140" y="3343977"/>
            <a:ext cx="2705478" cy="131463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lvl="1">
              <a:lnSpc>
                <a:spcPct val="100000"/>
              </a:lnSpc>
              <a:spcBef>
                <a:spcPts val="1400"/>
              </a:spcBef>
            </a:pPr>
            <a:r>
              <a:rPr lang="en-US" sz="1200" b="1" dirty="0">
                <a:solidFill>
                  <a:srgbClr val="CCCCCC"/>
                </a:solidFill>
                <a:effectLst/>
                <a:latin typeface="Consolas" panose="020B0609020204030204" pitchFamily="49" charset="0"/>
              </a:rPr>
              <a:t>SELECT DISTINCT </a:t>
            </a:r>
            <a:r>
              <a:rPr lang="en-US" sz="1200" b="1" dirty="0" err="1">
                <a:solidFill>
                  <a:srgbClr val="CCCCCC"/>
                </a:solidFill>
                <a:effectLst/>
                <a:latin typeface="Consolas" panose="020B0609020204030204" pitchFamily="49" charset="0"/>
              </a:rPr>
              <a:t>Booster_Version</a:t>
            </a:r>
            <a:r>
              <a:rPr lang="en-US" sz="1200" b="1" dirty="0">
                <a:solidFill>
                  <a:srgbClr val="CCCCCC"/>
                </a:solidFill>
                <a:effectLst/>
                <a:latin typeface="Consolas" panose="020B0609020204030204" pitchFamily="49" charset="0"/>
              </a:rPr>
              <a:t> </a:t>
            </a:r>
            <a:r>
              <a:rPr lang="en-US" sz="1200" b="1" dirty="0">
                <a:solidFill>
                  <a:srgbClr val="C586C0"/>
                </a:solidFill>
                <a:effectLst/>
                <a:latin typeface="Consolas" panose="020B0609020204030204" pitchFamily="49" charset="0"/>
              </a:rPr>
              <a:t>from</a:t>
            </a:r>
            <a:r>
              <a:rPr lang="en-US" sz="1200" b="1" dirty="0">
                <a:solidFill>
                  <a:srgbClr val="CCCCCC"/>
                </a:solidFill>
                <a:effectLst/>
                <a:latin typeface="Consolas" panose="020B0609020204030204" pitchFamily="49" charset="0"/>
              </a:rPr>
              <a:t> </a:t>
            </a:r>
            <a:r>
              <a:rPr lang="en-US" sz="1200" b="1" dirty="0" err="1">
                <a:solidFill>
                  <a:srgbClr val="CCCCCC"/>
                </a:solidFill>
                <a:effectLst/>
                <a:latin typeface="Consolas" panose="020B0609020204030204" pitchFamily="49" charset="0"/>
              </a:rPr>
              <a:t>spacextable</a:t>
            </a:r>
            <a:r>
              <a:rPr lang="en-US" sz="1200" b="1" dirty="0">
                <a:solidFill>
                  <a:srgbClr val="CCCCCC"/>
                </a:solidFill>
                <a:effectLst/>
                <a:latin typeface="Consolas" panose="020B0609020204030204" pitchFamily="49" charset="0"/>
              </a:rPr>
              <a:t> where PAYLOAD_MASS__KG_ </a:t>
            </a:r>
            <a:r>
              <a:rPr lang="en-US" sz="1200" b="1" dirty="0">
                <a:solidFill>
                  <a:srgbClr val="D4D4D4"/>
                </a:solidFill>
                <a:effectLst/>
                <a:latin typeface="Consolas" panose="020B0609020204030204" pitchFamily="49" charset="0"/>
              </a:rPr>
              <a:t>=</a:t>
            </a:r>
            <a:r>
              <a:rPr lang="en-US" sz="1200" b="1" dirty="0">
                <a:solidFill>
                  <a:srgbClr val="CCCCCC"/>
                </a:solidFill>
                <a:effectLst/>
                <a:latin typeface="Consolas" panose="020B0609020204030204" pitchFamily="49" charset="0"/>
              </a:rPr>
              <a:t> (select </a:t>
            </a:r>
            <a:r>
              <a:rPr lang="en-US" sz="1200" b="1" dirty="0">
                <a:solidFill>
                  <a:srgbClr val="DCDCAA"/>
                </a:solidFill>
                <a:effectLst/>
                <a:latin typeface="Consolas" panose="020B0609020204030204" pitchFamily="49" charset="0"/>
              </a:rPr>
              <a:t>max</a:t>
            </a:r>
            <a:r>
              <a:rPr lang="en-US" sz="1200" b="1" dirty="0">
                <a:solidFill>
                  <a:srgbClr val="CCCCCC"/>
                </a:solidFill>
                <a:effectLst/>
                <a:latin typeface="Consolas" panose="020B0609020204030204" pitchFamily="49" charset="0"/>
              </a:rPr>
              <a:t>(PAYLOAD_MASS__KG_) </a:t>
            </a:r>
            <a:r>
              <a:rPr lang="en-US" sz="1200" b="1" dirty="0">
                <a:solidFill>
                  <a:srgbClr val="C586C0"/>
                </a:solidFill>
                <a:effectLst/>
                <a:latin typeface="Consolas" panose="020B0609020204030204" pitchFamily="49" charset="0"/>
              </a:rPr>
              <a:t>from</a:t>
            </a:r>
            <a:r>
              <a:rPr lang="en-US" sz="1200" b="1" dirty="0">
                <a:solidFill>
                  <a:srgbClr val="CCCCCC"/>
                </a:solidFill>
                <a:effectLst/>
                <a:latin typeface="Consolas" panose="020B0609020204030204" pitchFamily="49" charset="0"/>
              </a:rPr>
              <a:t> </a:t>
            </a:r>
            <a:r>
              <a:rPr lang="en-US" sz="1200" b="1" dirty="0" err="1">
                <a:solidFill>
                  <a:srgbClr val="CCCCCC"/>
                </a:solidFill>
                <a:effectLst/>
                <a:latin typeface="Consolas" panose="020B0609020204030204" pitchFamily="49" charset="0"/>
              </a:rPr>
              <a:t>spacextable</a:t>
            </a:r>
            <a:r>
              <a:rPr lang="en-US" sz="1200" b="1" dirty="0">
                <a:solidFill>
                  <a:srgbClr val="CCCCCC"/>
                </a:solidFill>
                <a:effectLst/>
                <a:latin typeface="Consolas" panose="020B0609020204030204" pitchFamily="49" charset="0"/>
              </a:rPr>
              <a: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E5A22C9C-D8FD-A0AE-9B7E-E5079664D020}"/>
              </a:ext>
            </a:extLst>
          </p:cNvPr>
          <p:cNvPicPr>
            <a:picLocks noChangeAspect="1"/>
          </p:cNvPicPr>
          <p:nvPr/>
        </p:nvPicPr>
        <p:blipFill>
          <a:blip r:embed="rId3"/>
          <a:stretch>
            <a:fillRect/>
          </a:stretch>
        </p:blipFill>
        <p:spPr>
          <a:xfrm>
            <a:off x="5205330" y="2852274"/>
            <a:ext cx="1171739" cy="33246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lvl="1">
              <a:lnSpc>
                <a:spcPts val="1425"/>
              </a:lnSpc>
            </a:pPr>
            <a:r>
              <a:rPr lang="en-US" sz="1000" b="1" dirty="0">
                <a:solidFill>
                  <a:srgbClr val="CCCCCC"/>
                </a:solidFill>
                <a:effectLst/>
                <a:latin typeface="Consolas" panose="020B0609020204030204" pitchFamily="49" charset="0"/>
              </a:rPr>
              <a:t>SELECT </a:t>
            </a:r>
            <a:r>
              <a:rPr lang="en-US" sz="1000" b="1" dirty="0" err="1">
                <a:solidFill>
                  <a:srgbClr val="CCCCCC"/>
                </a:solidFill>
                <a:effectLst/>
                <a:latin typeface="Consolas" panose="020B0609020204030204" pitchFamily="49" charset="0"/>
              </a:rPr>
              <a:t>strftime</a:t>
            </a:r>
            <a:r>
              <a:rPr lang="en-US" sz="1000" b="1" dirty="0">
                <a:solidFill>
                  <a:srgbClr val="CCCCCC"/>
                </a:solidFill>
                <a:effectLst/>
                <a:latin typeface="Consolas" panose="020B0609020204030204" pitchFamily="49" charset="0"/>
              </a:rPr>
              <a:t>(</a:t>
            </a:r>
            <a:r>
              <a:rPr lang="en-US" sz="1000" b="1" dirty="0">
                <a:solidFill>
                  <a:srgbClr val="CE9178"/>
                </a:solidFill>
                <a:effectLst/>
                <a:latin typeface="Consolas" panose="020B0609020204030204" pitchFamily="49" charset="0"/>
              </a:rPr>
              <a:t>'%m'</a:t>
            </a:r>
            <a:r>
              <a:rPr lang="en-US" sz="1000" b="1" dirty="0">
                <a:solidFill>
                  <a:srgbClr val="CCCCCC"/>
                </a:solidFill>
                <a:effectLst/>
                <a:latin typeface="Consolas" panose="020B0609020204030204" pitchFamily="49" charset="0"/>
              </a:rPr>
              <a:t>, Date) AS Month, </a:t>
            </a:r>
            <a:r>
              <a:rPr lang="en-US" sz="1000" b="1" dirty="0" err="1">
                <a:solidFill>
                  <a:srgbClr val="CCCCCC"/>
                </a:solidFill>
                <a:effectLst/>
                <a:latin typeface="Consolas" panose="020B0609020204030204" pitchFamily="49" charset="0"/>
              </a:rPr>
              <a:t>Landing_Outcome</a:t>
            </a:r>
            <a:r>
              <a:rPr lang="en-US" sz="1000" b="1" dirty="0">
                <a:solidFill>
                  <a:srgbClr val="CCCCCC"/>
                </a:solidFill>
                <a:effectLst/>
                <a:latin typeface="Consolas" panose="020B0609020204030204" pitchFamily="49" charset="0"/>
              </a:rPr>
              <a:t>, </a:t>
            </a:r>
            <a:r>
              <a:rPr lang="en-US" sz="1000" b="1" dirty="0" err="1">
                <a:solidFill>
                  <a:srgbClr val="CCCCCC"/>
                </a:solidFill>
                <a:effectLst/>
                <a:latin typeface="Consolas" panose="020B0609020204030204" pitchFamily="49" charset="0"/>
              </a:rPr>
              <a:t>Booster_Version</a:t>
            </a:r>
            <a:r>
              <a:rPr lang="en-US" sz="1000" b="1" dirty="0">
                <a:solidFill>
                  <a:srgbClr val="CCCCCC"/>
                </a:solidFill>
                <a:effectLst/>
                <a:latin typeface="Consolas" panose="020B0609020204030204" pitchFamily="49" charset="0"/>
              </a:rPr>
              <a:t>, </a:t>
            </a:r>
            <a:r>
              <a:rPr lang="en-US" sz="1000" b="1" dirty="0" err="1">
                <a:solidFill>
                  <a:srgbClr val="CCCCCC"/>
                </a:solidFill>
                <a:effectLst/>
                <a:latin typeface="Consolas" panose="020B0609020204030204" pitchFamily="49" charset="0"/>
              </a:rPr>
              <a:t>Launch_Site</a:t>
            </a:r>
            <a:endParaRPr lang="en-US" sz="1000" b="1" dirty="0">
              <a:solidFill>
                <a:srgbClr val="CCCCCC"/>
              </a:solidFill>
              <a:effectLst/>
              <a:latin typeface="Consolas" panose="020B0609020204030204" pitchFamily="49" charset="0"/>
            </a:endParaRPr>
          </a:p>
          <a:p>
            <a:pPr lvl="1">
              <a:lnSpc>
                <a:spcPts val="1425"/>
              </a:lnSpc>
            </a:pPr>
            <a:r>
              <a:rPr lang="en-US" sz="1000" b="1" dirty="0">
                <a:solidFill>
                  <a:srgbClr val="CCCCCC"/>
                </a:solidFill>
                <a:effectLst/>
                <a:latin typeface="Consolas" panose="020B0609020204030204" pitchFamily="49" charset="0"/>
              </a:rPr>
              <a:t>FROM SPACEXTABLE</a:t>
            </a:r>
          </a:p>
          <a:p>
            <a:pPr lvl="1">
              <a:lnSpc>
                <a:spcPts val="1425"/>
              </a:lnSpc>
            </a:pPr>
            <a:r>
              <a:rPr lang="en-US" sz="1000" b="1" dirty="0">
                <a:solidFill>
                  <a:srgbClr val="CCCCCC"/>
                </a:solidFill>
                <a:effectLst/>
                <a:latin typeface="Consolas" panose="020B0609020204030204" pitchFamily="49" charset="0"/>
              </a:rPr>
              <a:t>WHERE </a:t>
            </a:r>
            <a:r>
              <a:rPr lang="en-US" sz="1000" b="1" dirty="0" err="1">
                <a:solidFill>
                  <a:srgbClr val="CCCCCC"/>
                </a:solidFill>
                <a:effectLst/>
                <a:latin typeface="Consolas" panose="020B0609020204030204" pitchFamily="49" charset="0"/>
              </a:rPr>
              <a:t>strftime</a:t>
            </a:r>
            <a:r>
              <a:rPr lang="en-US" sz="1000" b="1" dirty="0">
                <a:solidFill>
                  <a:srgbClr val="CCCCCC"/>
                </a:solidFill>
                <a:effectLst/>
                <a:latin typeface="Consolas" panose="020B0609020204030204" pitchFamily="49" charset="0"/>
              </a:rPr>
              <a:t>(</a:t>
            </a:r>
            <a:r>
              <a:rPr lang="en-US" sz="1000" b="1" dirty="0">
                <a:solidFill>
                  <a:srgbClr val="CE9178"/>
                </a:solidFill>
                <a:effectLst/>
                <a:latin typeface="Consolas" panose="020B0609020204030204" pitchFamily="49" charset="0"/>
              </a:rPr>
              <a:t>'%Y'</a:t>
            </a:r>
            <a:r>
              <a:rPr lang="en-US" sz="1000" b="1" dirty="0">
                <a:solidFill>
                  <a:srgbClr val="CCCCCC"/>
                </a:solidFill>
                <a:effectLst/>
                <a:latin typeface="Consolas" panose="020B0609020204030204" pitchFamily="49" charset="0"/>
              </a:rPr>
              <a:t>, Date) </a:t>
            </a:r>
            <a:r>
              <a:rPr lang="en-US" sz="1000" b="1" dirty="0">
                <a:solidFill>
                  <a:srgbClr val="D4D4D4"/>
                </a:solidFill>
                <a:effectLst/>
                <a:latin typeface="Consolas" panose="020B0609020204030204" pitchFamily="49" charset="0"/>
              </a:rPr>
              <a:t>=</a:t>
            </a:r>
            <a:r>
              <a:rPr lang="en-US" sz="1000" b="1" dirty="0">
                <a:solidFill>
                  <a:srgbClr val="CCCCCC"/>
                </a:solidFill>
                <a:effectLst/>
                <a:latin typeface="Consolas" panose="020B0609020204030204" pitchFamily="49" charset="0"/>
              </a:rPr>
              <a:t> </a:t>
            </a:r>
            <a:r>
              <a:rPr lang="en-US" sz="1000" b="1" dirty="0">
                <a:solidFill>
                  <a:srgbClr val="CE9178"/>
                </a:solidFill>
                <a:effectLst/>
                <a:latin typeface="Consolas" panose="020B0609020204030204" pitchFamily="49" charset="0"/>
              </a:rPr>
              <a:t>'2015'</a:t>
            </a:r>
            <a:r>
              <a:rPr lang="en-US" sz="1000" b="1" dirty="0">
                <a:solidFill>
                  <a:srgbClr val="CCCCCC"/>
                </a:solidFill>
                <a:effectLst/>
                <a:latin typeface="Consolas" panose="020B0609020204030204" pitchFamily="49" charset="0"/>
              </a:rPr>
              <a:t> </a:t>
            </a:r>
            <a:r>
              <a:rPr lang="en-US" sz="1000" b="1" dirty="0">
                <a:solidFill>
                  <a:srgbClr val="569CD6"/>
                </a:solidFill>
                <a:effectLst/>
                <a:latin typeface="Consolas" panose="020B0609020204030204" pitchFamily="49" charset="0"/>
              </a:rPr>
              <a:t>and</a:t>
            </a:r>
            <a:r>
              <a:rPr lang="en-US" sz="1000" b="1" dirty="0">
                <a:solidFill>
                  <a:srgbClr val="CCCCCC"/>
                </a:solidFill>
                <a:effectLst/>
                <a:latin typeface="Consolas" panose="020B0609020204030204" pitchFamily="49" charset="0"/>
              </a:rPr>
              <a:t> </a:t>
            </a:r>
            <a:r>
              <a:rPr lang="en-US" sz="1000" b="1" dirty="0" err="1">
                <a:solidFill>
                  <a:srgbClr val="CCCCCC"/>
                </a:solidFill>
                <a:effectLst/>
                <a:latin typeface="Consolas" panose="020B0609020204030204" pitchFamily="49" charset="0"/>
              </a:rPr>
              <a:t>Landing_Outcome</a:t>
            </a:r>
            <a:r>
              <a:rPr lang="en-US" sz="1000" b="1" dirty="0">
                <a:solidFill>
                  <a:srgbClr val="CCCCCC"/>
                </a:solidFill>
                <a:effectLst/>
                <a:latin typeface="Consolas" panose="020B0609020204030204" pitchFamily="49" charset="0"/>
              </a:rPr>
              <a:t> like </a:t>
            </a:r>
            <a:r>
              <a:rPr lang="en-US" sz="1000" b="1" dirty="0">
                <a:solidFill>
                  <a:srgbClr val="CE9178"/>
                </a:solidFill>
                <a:effectLst/>
                <a:latin typeface="Consolas" panose="020B0609020204030204" pitchFamily="49" charset="0"/>
              </a:rPr>
              <a:t>'</a:t>
            </a:r>
            <a:r>
              <a:rPr lang="en-US" sz="1000" b="1" dirty="0">
                <a:solidFill>
                  <a:srgbClr val="569CD6"/>
                </a:solidFill>
                <a:effectLst/>
                <a:latin typeface="Consolas" panose="020B0609020204030204" pitchFamily="49" charset="0"/>
              </a:rPr>
              <a:t>%d</a:t>
            </a:r>
            <a:r>
              <a:rPr lang="en-US" sz="1000" b="1" dirty="0">
                <a:solidFill>
                  <a:srgbClr val="CE9178"/>
                </a:solidFill>
                <a:effectLst/>
                <a:latin typeface="Consolas" panose="020B0609020204030204" pitchFamily="49" charset="0"/>
              </a:rPr>
              <a:t>rone%’</a:t>
            </a:r>
            <a:r>
              <a:rPr lang="en-US" sz="1000" b="1" dirty="0">
                <a:solidFill>
                  <a:srgbClr val="F44747"/>
                </a:solidFill>
                <a:effectLst/>
                <a:latin typeface="Consolas" panose="020B0609020204030204" pitchFamily="49" charset="0"/>
              </a:rPr>
              <a:t>;</a:t>
            </a:r>
          </a:p>
          <a:p>
            <a:pPr lvl="1">
              <a:lnSpc>
                <a:spcPts val="1425"/>
              </a:lnSpc>
            </a:pPr>
            <a:br>
              <a:rPr lang="en-US" sz="1000" b="0" dirty="0">
                <a:solidFill>
                  <a:srgbClr val="CCCCCC"/>
                </a:solidFill>
                <a:effectLst/>
                <a:latin typeface="Consolas" panose="020B0609020204030204" pitchFamily="49" charset="0"/>
              </a:rPr>
            </a:br>
            <a:endParaRPr lang="en-US" sz="1000" b="0" dirty="0">
              <a:solidFill>
                <a:srgbClr val="CCCCCC"/>
              </a:solidFill>
              <a:effectLst/>
              <a:latin typeface="Consolas" panose="020B0609020204030204" pitchFamily="49" charset="0"/>
            </a:endParaRPr>
          </a:p>
          <a:p>
            <a:pPr marL="457200" lvl="1"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8E7831F3-5485-2A4F-AADB-97F17BB9EBB2}"/>
              </a:ext>
            </a:extLst>
          </p:cNvPr>
          <p:cNvPicPr>
            <a:picLocks noChangeAspect="1"/>
          </p:cNvPicPr>
          <p:nvPr/>
        </p:nvPicPr>
        <p:blipFill>
          <a:blip r:embed="rId3"/>
          <a:stretch>
            <a:fillRect/>
          </a:stretch>
        </p:blipFill>
        <p:spPr>
          <a:xfrm>
            <a:off x="4024023" y="4350967"/>
            <a:ext cx="4143953" cy="10764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600" b="1" dirty="0">
                <a:solidFill>
                  <a:srgbClr val="CCCCCC"/>
                </a:solidFill>
                <a:effectLst/>
                <a:latin typeface="Consolas" panose="020B0609020204030204" pitchFamily="49" charset="0"/>
              </a:rPr>
              <a:t>select Date, </a:t>
            </a:r>
            <a:r>
              <a:rPr lang="en-US" sz="1600" b="1" dirty="0" err="1">
                <a:solidFill>
                  <a:srgbClr val="CCCCCC"/>
                </a:solidFill>
                <a:effectLst/>
                <a:latin typeface="Consolas" panose="020B0609020204030204" pitchFamily="49" charset="0"/>
              </a:rPr>
              <a:t>Landing_Outcome</a:t>
            </a:r>
            <a:r>
              <a:rPr lang="en-US" sz="1600" b="1" dirty="0">
                <a:solidFill>
                  <a:srgbClr val="CCCCCC"/>
                </a:solidFill>
                <a:effectLst/>
                <a:latin typeface="Consolas" panose="020B0609020204030204" pitchFamily="49" charset="0"/>
              </a:rPr>
              <a:t>, count(</a:t>
            </a:r>
            <a:r>
              <a:rPr lang="en-US" sz="1600" b="1" dirty="0">
                <a:solidFill>
                  <a:srgbClr val="D4D4D4"/>
                </a:solidFill>
                <a:effectLst/>
                <a:latin typeface="Consolas" panose="020B0609020204030204" pitchFamily="49" charset="0"/>
              </a:rPr>
              <a:t>*</a:t>
            </a:r>
            <a:r>
              <a:rPr lang="en-US" sz="1600" b="1" dirty="0">
                <a:solidFill>
                  <a:srgbClr val="CCCCCC"/>
                </a:solidFill>
                <a:effectLst/>
                <a:latin typeface="Consolas" panose="020B0609020204030204" pitchFamily="49" charset="0"/>
              </a:rPr>
              <a:t>) </a:t>
            </a:r>
            <a:r>
              <a:rPr lang="en-US" sz="1600" b="1" dirty="0">
                <a:solidFill>
                  <a:srgbClr val="C586C0"/>
                </a:solidFill>
                <a:effectLst/>
                <a:latin typeface="Consolas" panose="020B0609020204030204" pitchFamily="49" charset="0"/>
              </a:rPr>
              <a:t>as</a:t>
            </a:r>
            <a:r>
              <a:rPr lang="en-US" sz="1600" b="1" dirty="0">
                <a:solidFill>
                  <a:srgbClr val="CCCCCC"/>
                </a:solidFill>
                <a:effectLst/>
                <a:latin typeface="Consolas" panose="020B0609020204030204" pitchFamily="49" charset="0"/>
              </a:rPr>
              <a:t> </a:t>
            </a:r>
            <a:r>
              <a:rPr lang="en-US" sz="1600" b="1" dirty="0" err="1">
                <a:solidFill>
                  <a:srgbClr val="CCCCCC"/>
                </a:solidFill>
                <a:effectLst/>
                <a:latin typeface="Consolas" panose="020B0609020204030204" pitchFamily="49" charset="0"/>
              </a:rPr>
              <a:t>outcome_count</a:t>
            </a:r>
            <a:r>
              <a:rPr lang="en-US" sz="1600" b="1" dirty="0">
                <a:solidFill>
                  <a:srgbClr val="CCCCCC"/>
                </a:solidFill>
                <a:effectLst/>
                <a:latin typeface="Consolas" panose="020B0609020204030204" pitchFamily="49" charset="0"/>
              </a:rPr>
              <a:t> </a:t>
            </a:r>
            <a:r>
              <a:rPr lang="en-US" sz="1600" b="1" dirty="0">
                <a:solidFill>
                  <a:srgbClr val="C586C0"/>
                </a:solidFill>
                <a:effectLst/>
                <a:latin typeface="Consolas" panose="020B0609020204030204" pitchFamily="49" charset="0"/>
              </a:rPr>
              <a:t>from</a:t>
            </a:r>
            <a:r>
              <a:rPr lang="en-US" sz="1600" b="1" dirty="0">
                <a:solidFill>
                  <a:srgbClr val="CCCCCC"/>
                </a:solidFill>
                <a:effectLst/>
                <a:latin typeface="Consolas" panose="020B0609020204030204" pitchFamily="49" charset="0"/>
              </a:rPr>
              <a:t> </a:t>
            </a:r>
            <a:r>
              <a:rPr lang="en-US" sz="1600" b="1" dirty="0" err="1">
                <a:solidFill>
                  <a:srgbClr val="CCCCCC"/>
                </a:solidFill>
                <a:effectLst/>
                <a:latin typeface="Consolas" panose="020B0609020204030204" pitchFamily="49" charset="0"/>
              </a:rPr>
              <a:t>spacextable</a:t>
            </a:r>
            <a:r>
              <a:rPr lang="en-US" sz="1600" b="1" dirty="0">
                <a:solidFill>
                  <a:srgbClr val="CCCCCC"/>
                </a:solidFill>
                <a:effectLst/>
                <a:latin typeface="Consolas" panose="020B0609020204030204" pitchFamily="49" charset="0"/>
              </a:rPr>
              <a:t> where Date between </a:t>
            </a:r>
            <a:r>
              <a:rPr lang="en-US" sz="1600" b="1" dirty="0">
                <a:solidFill>
                  <a:srgbClr val="CE9178"/>
                </a:solidFill>
                <a:effectLst/>
                <a:latin typeface="Consolas" panose="020B0609020204030204" pitchFamily="49" charset="0"/>
              </a:rPr>
              <a:t>'2010-06-04'</a:t>
            </a:r>
            <a:r>
              <a:rPr lang="en-US" sz="1600" b="1" dirty="0">
                <a:solidFill>
                  <a:srgbClr val="CCCCCC"/>
                </a:solidFill>
                <a:effectLst/>
                <a:latin typeface="Consolas" panose="020B0609020204030204" pitchFamily="49" charset="0"/>
              </a:rPr>
              <a:t> </a:t>
            </a:r>
            <a:r>
              <a:rPr lang="en-US" sz="1600" b="1" dirty="0">
                <a:solidFill>
                  <a:srgbClr val="569CD6"/>
                </a:solidFill>
                <a:effectLst/>
                <a:latin typeface="Consolas" panose="020B0609020204030204" pitchFamily="49" charset="0"/>
              </a:rPr>
              <a:t>and</a:t>
            </a:r>
            <a:r>
              <a:rPr lang="en-US" sz="1600" b="1" dirty="0">
                <a:solidFill>
                  <a:srgbClr val="CCCCCC"/>
                </a:solidFill>
                <a:effectLst/>
                <a:latin typeface="Consolas" panose="020B0609020204030204" pitchFamily="49" charset="0"/>
              </a:rPr>
              <a:t> </a:t>
            </a:r>
            <a:r>
              <a:rPr lang="en-US" sz="1600" b="1" dirty="0">
                <a:solidFill>
                  <a:srgbClr val="CE9178"/>
                </a:solidFill>
                <a:effectLst/>
                <a:latin typeface="Consolas" panose="020B0609020204030204" pitchFamily="49" charset="0"/>
              </a:rPr>
              <a:t>'2017-03-20'</a:t>
            </a:r>
            <a:r>
              <a:rPr lang="en-US" sz="1600" b="1" dirty="0">
                <a:solidFill>
                  <a:srgbClr val="CCCCCC"/>
                </a:solidFill>
                <a:effectLst/>
                <a:latin typeface="Consolas" panose="020B0609020204030204" pitchFamily="49" charset="0"/>
              </a:rPr>
              <a:t>  group by </a:t>
            </a:r>
            <a:r>
              <a:rPr lang="en-US" sz="1600" b="1" dirty="0" err="1">
                <a:solidFill>
                  <a:srgbClr val="CCCCCC"/>
                </a:solidFill>
                <a:effectLst/>
                <a:latin typeface="Consolas" panose="020B0609020204030204" pitchFamily="49" charset="0"/>
              </a:rPr>
              <a:t>Landing_Outcome</a:t>
            </a:r>
            <a:r>
              <a:rPr lang="en-US" sz="1600" b="1" dirty="0">
                <a:solidFill>
                  <a:srgbClr val="CCCCCC"/>
                </a:solidFill>
                <a:effectLst/>
                <a:latin typeface="Consolas" panose="020B0609020204030204" pitchFamily="49" charset="0"/>
              </a:rPr>
              <a:t> ORDER BY </a:t>
            </a:r>
            <a:r>
              <a:rPr lang="en-US" sz="1600" b="1" dirty="0" err="1">
                <a:solidFill>
                  <a:srgbClr val="CCCCCC"/>
                </a:solidFill>
                <a:effectLst/>
                <a:latin typeface="Consolas" panose="020B0609020204030204" pitchFamily="49" charset="0"/>
              </a:rPr>
              <a:t>outcome_count</a:t>
            </a:r>
            <a:r>
              <a:rPr lang="en-US" sz="1600" b="1" dirty="0">
                <a:solidFill>
                  <a:srgbClr val="CCCCCC"/>
                </a:solidFill>
                <a:effectLst/>
                <a:latin typeface="Consolas" panose="020B0609020204030204" pitchFamily="49" charset="0"/>
              </a:rPr>
              <a:t> DESC</a:t>
            </a:r>
            <a:r>
              <a:rPr lang="en-US" sz="1600" b="1" dirty="0">
                <a:solidFill>
                  <a:srgbClr val="F44747"/>
                </a:solidFill>
                <a:effectLst/>
                <a:latin typeface="Consolas" panose="020B0609020204030204" pitchFamily="49" charset="0"/>
              </a:rPr>
              <a:t>;</a:t>
            </a:r>
          </a:p>
          <a:p>
            <a:pPr>
              <a:lnSpc>
                <a:spcPct val="100000"/>
              </a:lnSpc>
              <a:spcBef>
                <a:spcPts val="1400"/>
              </a:spcBef>
            </a:pPr>
            <a:endParaRPr lang="en-US" sz="1600" b="1" dirty="0">
              <a:solidFill>
                <a:srgbClr val="F44747"/>
              </a:solidFill>
              <a:latin typeface="Consolas" panose="020B0609020204030204" pitchFamily="49" charset="0"/>
            </a:endParaRPr>
          </a:p>
          <a:p>
            <a:pPr>
              <a:lnSpc>
                <a:spcPct val="100000"/>
              </a:lnSpc>
              <a:spcBef>
                <a:spcPts val="1400"/>
              </a:spcBef>
            </a:pPr>
            <a:endParaRPr lang="en-US" sz="1600" b="1" dirty="0">
              <a:solidFill>
                <a:srgbClr val="CCCCCC"/>
              </a:solidFill>
              <a:effectLst/>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6F78E145-2C26-455B-4481-B5020682EB4E}"/>
              </a:ext>
            </a:extLst>
          </p:cNvPr>
          <p:cNvPicPr>
            <a:picLocks noChangeAspect="1"/>
          </p:cNvPicPr>
          <p:nvPr/>
        </p:nvPicPr>
        <p:blipFill>
          <a:blip r:embed="rId3"/>
          <a:stretch>
            <a:fillRect/>
          </a:stretch>
        </p:blipFill>
        <p:spPr>
          <a:xfrm>
            <a:off x="4135492" y="3852539"/>
            <a:ext cx="3439005" cy="232442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72401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where the different launches were performed in the map and the total, this is important allowing us to clearly identify the positions.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positions and total launches</a:t>
            </a:r>
          </a:p>
        </p:txBody>
      </p:sp>
      <p:pic>
        <p:nvPicPr>
          <p:cNvPr id="6" name="Imagen 5">
            <a:extLst>
              <a:ext uri="{FF2B5EF4-FFF2-40B4-BE49-F238E27FC236}">
                <a16:creationId xmlns:a16="http://schemas.microsoft.com/office/drawing/2014/main" id="{4AABAE7D-330E-EE3D-07E1-FCE3E1A82A92}"/>
              </a:ext>
            </a:extLst>
          </p:cNvPr>
          <p:cNvPicPr>
            <a:picLocks noChangeAspect="1"/>
          </p:cNvPicPr>
          <p:nvPr/>
        </p:nvPicPr>
        <p:blipFill>
          <a:blip r:embed="rId3"/>
          <a:stretch>
            <a:fillRect/>
          </a:stretch>
        </p:blipFill>
        <p:spPr>
          <a:xfrm>
            <a:off x="4597581" y="1481167"/>
            <a:ext cx="7483131"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773097"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We can see in the map in the different launch sites the success rate, </a:t>
            </a:r>
          </a:p>
          <a:p>
            <a:pPr>
              <a:spcBef>
                <a:spcPts val="1400"/>
              </a:spcBef>
            </a:pPr>
            <a:r>
              <a:rPr lang="en-US" dirty="0">
                <a:solidFill>
                  <a:schemeClr val="accent3">
                    <a:lumMod val="25000"/>
                  </a:schemeClr>
                </a:solidFill>
              </a:rPr>
              <a:t>Red markers are failure outcomes and green ones are successful outcomes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for Class colored label outcome</a:t>
            </a:r>
          </a:p>
        </p:txBody>
      </p:sp>
      <p:pic>
        <p:nvPicPr>
          <p:cNvPr id="4" name="Imagen 3">
            <a:extLst>
              <a:ext uri="{FF2B5EF4-FFF2-40B4-BE49-F238E27FC236}">
                <a16:creationId xmlns:a16="http://schemas.microsoft.com/office/drawing/2014/main" id="{23E58CFB-1717-21CF-6329-AD8A84CE9DC7}"/>
              </a:ext>
            </a:extLst>
          </p:cNvPr>
          <p:cNvPicPr>
            <a:picLocks noChangeAspect="1"/>
          </p:cNvPicPr>
          <p:nvPr/>
        </p:nvPicPr>
        <p:blipFill>
          <a:blip r:embed="rId3"/>
          <a:stretch>
            <a:fillRect/>
          </a:stretch>
        </p:blipFill>
        <p:spPr>
          <a:xfrm>
            <a:off x="5869171" y="1752587"/>
            <a:ext cx="6039293" cy="380626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972111" cy="4314825"/>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launch sites are close to highways, this indicates that there’s no limitation for and specific area to chose the  launch site when is about highways, </a:t>
            </a:r>
          </a:p>
          <a:p>
            <a:pPr>
              <a:lnSpc>
                <a:spcPct val="100000"/>
              </a:lnSpc>
              <a:spcBef>
                <a:spcPts val="1400"/>
              </a:spcBef>
            </a:pPr>
            <a:r>
              <a:rPr lang="en-US" sz="2200" dirty="0">
                <a:solidFill>
                  <a:schemeClr val="accent3">
                    <a:lumMod val="25000"/>
                  </a:schemeClr>
                </a:solidFill>
                <a:latin typeface="Abadi"/>
              </a:rPr>
              <a:t>About cities is different </a:t>
            </a:r>
          </a:p>
          <a:p>
            <a:pPr>
              <a:lnSpc>
                <a:spcPct val="100000"/>
              </a:lnSpc>
              <a:spcBef>
                <a:spcPts val="1400"/>
              </a:spcBef>
            </a:pPr>
            <a:r>
              <a:rPr lang="en-US" sz="2200" dirty="0">
                <a:solidFill>
                  <a:schemeClr val="accent3">
                    <a:lumMod val="25000"/>
                  </a:schemeClr>
                </a:solidFill>
                <a:latin typeface="Abadi"/>
              </a:rPr>
              <a:t>We can see that launch sites are always near the ocean and coasts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proximities with highway</a:t>
            </a:r>
          </a:p>
        </p:txBody>
      </p:sp>
      <p:pic>
        <p:nvPicPr>
          <p:cNvPr id="4" name="Imagen 3">
            <a:extLst>
              <a:ext uri="{FF2B5EF4-FFF2-40B4-BE49-F238E27FC236}">
                <a16:creationId xmlns:a16="http://schemas.microsoft.com/office/drawing/2014/main" id="{1EB94715-B5A3-B07E-824F-17DB5E05D2A6}"/>
              </a:ext>
            </a:extLst>
          </p:cNvPr>
          <p:cNvPicPr>
            <a:picLocks noChangeAspect="1"/>
          </p:cNvPicPr>
          <p:nvPr/>
        </p:nvPicPr>
        <p:blipFill>
          <a:blip r:embed="rId3"/>
          <a:stretch>
            <a:fillRect/>
          </a:stretch>
        </p:blipFill>
        <p:spPr>
          <a:xfrm>
            <a:off x="5153247" y="1486785"/>
            <a:ext cx="6471773" cy="44218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is the Launch site that shows a higher success rate compared to others, </a:t>
            </a:r>
          </a:p>
          <a:p>
            <a:pPr>
              <a:lnSpc>
                <a:spcPct val="100000"/>
              </a:lnSpc>
              <a:spcBef>
                <a:spcPts val="1400"/>
              </a:spcBef>
            </a:pPr>
            <a:r>
              <a:rPr lang="en-US" sz="2200" dirty="0">
                <a:solidFill>
                  <a:schemeClr val="accent3">
                    <a:lumMod val="25000"/>
                  </a:schemeClr>
                </a:solidFill>
                <a:latin typeface="Abadi"/>
              </a:rPr>
              <a:t>The one with the smallest success rate is CCAFS SLC-40</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Imagen 3" descr="Gráfico, Gráfico circular&#10;&#10;Descripción generada automáticamente">
            <a:extLst>
              <a:ext uri="{FF2B5EF4-FFF2-40B4-BE49-F238E27FC236}">
                <a16:creationId xmlns:a16="http://schemas.microsoft.com/office/drawing/2014/main" id="{B08FBE58-747C-D357-26BA-D61B33ADF6C8}"/>
              </a:ext>
            </a:extLst>
          </p:cNvPr>
          <p:cNvPicPr>
            <a:picLocks noChangeAspect="1"/>
          </p:cNvPicPr>
          <p:nvPr/>
        </p:nvPicPr>
        <p:blipFill>
          <a:blip r:embed="rId3"/>
          <a:stretch>
            <a:fillRect/>
          </a:stretch>
        </p:blipFill>
        <p:spPr>
          <a:xfrm>
            <a:off x="1516911" y="1440388"/>
            <a:ext cx="9337824" cy="340796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497413" y="1911059"/>
            <a:ext cx="8256187" cy="33910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The space industry is becoming increasingly competitive, with companies like SpaceX driving down the cost of orbital missions through innovative engineering and operational strategies. For a new player in this market, understanding the factors that influence mission costs is crucial to competing effectively. This project focuses on SpaceX's Falcon 9 rocket, where a key determinant of mission cost is whether the first stage successfully lands. By leveraging SpaceX's historical data, we aim to uncover insights and provide actionable recommendations for cost optimization</a:t>
            </a:r>
          </a:p>
          <a:p>
            <a:pPr lvl="1">
              <a:spcBef>
                <a:spcPts val="1400"/>
              </a:spcBef>
            </a:pPr>
            <a:r>
              <a:rPr lang="en-US" sz="1800" dirty="0">
                <a:solidFill>
                  <a:schemeClr val="accent3">
                    <a:lumMod val="25000"/>
                  </a:schemeClr>
                </a:solidFill>
                <a:latin typeface="Abadi" panose="020B0604020104020204" pitchFamily="34" charset="0"/>
              </a:rPr>
              <a:t>What factors significantly impact the success of the Falcon 9 first-stage landing?</a:t>
            </a:r>
          </a:p>
          <a:p>
            <a:pPr lvl="1">
              <a:spcBef>
                <a:spcPts val="1400"/>
              </a:spcBef>
            </a:pPr>
            <a:r>
              <a:rPr lang="en-US" sz="1800" dirty="0">
                <a:solidFill>
                  <a:schemeClr val="accent3">
                    <a:lumMod val="25000"/>
                  </a:schemeClr>
                </a:solidFill>
                <a:latin typeface="Abadi" panose="020B0604020104020204" pitchFamily="34" charset="0"/>
              </a:rPr>
              <a:t>How does landing success influence the overall cost of a mission?</a:t>
            </a:r>
          </a:p>
          <a:p>
            <a:pPr lvl="1">
              <a:spcBef>
                <a:spcPts val="1400"/>
              </a:spcBef>
            </a:pPr>
            <a:r>
              <a:rPr lang="en-US" sz="1800" dirty="0">
                <a:solidFill>
                  <a:schemeClr val="accent3">
                    <a:lumMod val="25000"/>
                  </a:schemeClr>
                </a:solidFill>
                <a:latin typeface="Abadi" panose="020B0604020104020204" pitchFamily="34" charset="0"/>
              </a:rPr>
              <a:t>Can we build a predictive model to estimate the likelihood of a successful first-stage landing?</a:t>
            </a:r>
          </a:p>
          <a:p>
            <a:pPr lvl="1">
              <a:spcBef>
                <a:spcPts val="1400"/>
              </a:spcBef>
            </a:pPr>
            <a:r>
              <a:rPr lang="en-US" sz="1800" dirty="0">
                <a:solidFill>
                  <a:schemeClr val="accent3">
                    <a:lumMod val="25000"/>
                  </a:schemeClr>
                </a:solidFill>
                <a:latin typeface="Abadi" panose="020B0604020104020204" pitchFamily="34" charset="0"/>
              </a:rPr>
              <a:t>What insights can we provide to help a new competitor design a cost-efficient space mission strategy?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CCAFS SLC-40 there’s a success rate of 42% being the launch site with the highest success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CCAFS SLC-40 launch site </a:t>
            </a:r>
          </a:p>
        </p:txBody>
      </p:sp>
      <p:pic>
        <p:nvPicPr>
          <p:cNvPr id="10" name="Imagen 9" descr="Gráfico, Gráfico circular&#10;&#10;Descripción generada automáticamente">
            <a:extLst>
              <a:ext uri="{FF2B5EF4-FFF2-40B4-BE49-F238E27FC236}">
                <a16:creationId xmlns:a16="http://schemas.microsoft.com/office/drawing/2014/main" id="{B43C5D56-C468-6CBF-A839-C781C1280AB5}"/>
              </a:ext>
            </a:extLst>
          </p:cNvPr>
          <p:cNvPicPr>
            <a:picLocks noChangeAspect="1"/>
          </p:cNvPicPr>
          <p:nvPr/>
        </p:nvPicPr>
        <p:blipFill>
          <a:blip r:embed="rId3"/>
          <a:stretch>
            <a:fillRect/>
          </a:stretch>
        </p:blipFill>
        <p:spPr>
          <a:xfrm>
            <a:off x="1651591" y="1413466"/>
            <a:ext cx="8324739" cy="303822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738208"/>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range with the highest success rate is between 3000 and 4000 kg of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n 3">
            <a:extLst>
              <a:ext uri="{FF2B5EF4-FFF2-40B4-BE49-F238E27FC236}">
                <a16:creationId xmlns:a16="http://schemas.microsoft.com/office/drawing/2014/main" id="{C166F2CF-1F5A-345E-D5A9-BF450F09172C}"/>
              </a:ext>
            </a:extLst>
          </p:cNvPr>
          <p:cNvPicPr>
            <a:picLocks noChangeAspect="1"/>
          </p:cNvPicPr>
          <p:nvPr/>
        </p:nvPicPr>
        <p:blipFill>
          <a:blip r:embed="rId3"/>
          <a:stretch>
            <a:fillRect/>
          </a:stretch>
        </p:blipFill>
        <p:spPr>
          <a:xfrm>
            <a:off x="1438940" y="1391627"/>
            <a:ext cx="9519684" cy="2174412"/>
          </a:xfrm>
          <a:prstGeom prst="rect">
            <a:avLst/>
          </a:prstGeom>
        </p:spPr>
      </p:pic>
      <p:pic>
        <p:nvPicPr>
          <p:cNvPr id="7" name="Imagen 6">
            <a:extLst>
              <a:ext uri="{FF2B5EF4-FFF2-40B4-BE49-F238E27FC236}">
                <a16:creationId xmlns:a16="http://schemas.microsoft.com/office/drawing/2014/main" id="{B37F59F5-9876-F9B5-D6B1-64E71C4C2E04}"/>
              </a:ext>
            </a:extLst>
          </p:cNvPr>
          <p:cNvPicPr>
            <a:picLocks noChangeAspect="1"/>
          </p:cNvPicPr>
          <p:nvPr/>
        </p:nvPicPr>
        <p:blipFill>
          <a:blip r:embed="rId4"/>
          <a:stretch>
            <a:fillRect/>
          </a:stretch>
        </p:blipFill>
        <p:spPr>
          <a:xfrm>
            <a:off x="1345019" y="3662429"/>
            <a:ext cx="9501962" cy="186605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is the model with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156" name="Picture 12">
            <a:extLst>
              <a:ext uri="{FF2B5EF4-FFF2-40B4-BE49-F238E27FC236}">
                <a16:creationId xmlns:a16="http://schemas.microsoft.com/office/drawing/2014/main" id="{DAC8616D-1E70-1DCD-A838-972F2E27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084" y="3009583"/>
            <a:ext cx="4542289" cy="3645047"/>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BD1636B5-AD44-DBC0-2752-1B9130E5BF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932" y="1893761"/>
            <a:ext cx="4267679" cy="342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57408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shows a total number of misclassified outcomes of 3. It predicted that 3 launch landed well but it didn’t actually.</a:t>
            </a:r>
          </a:p>
          <a:p>
            <a:pPr>
              <a:lnSpc>
                <a:spcPct val="100000"/>
              </a:lnSpc>
              <a:spcBef>
                <a:spcPts val="1400"/>
              </a:spcBef>
            </a:pPr>
            <a:r>
              <a:rPr lang="en-US" sz="2200" dirty="0">
                <a:solidFill>
                  <a:schemeClr val="accent3">
                    <a:lumMod val="25000"/>
                  </a:schemeClr>
                </a:solidFill>
                <a:latin typeface="Abadi" panose="020B0604020104020204" pitchFamily="34" charset="0"/>
              </a:rPr>
              <a:t>It correctly predicted that 12 launches were successful and 3 were not.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319C0D56-1463-B566-B52A-253CA28EBDAD}"/>
              </a:ext>
            </a:extLst>
          </p:cNvPr>
          <p:cNvPicPr>
            <a:picLocks noChangeAspect="1"/>
          </p:cNvPicPr>
          <p:nvPr/>
        </p:nvPicPr>
        <p:blipFill>
          <a:blip r:embed="rId3"/>
          <a:stretch>
            <a:fillRect/>
          </a:stretch>
        </p:blipFill>
        <p:spPr>
          <a:xfrm>
            <a:off x="6344093" y="1535113"/>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The success or failure in the first stage of the launch is crucial for determining the cost of a </a:t>
            </a:r>
            <a:r>
              <a:rPr lang="en-US" sz="2200" dirty="0" err="1">
                <a:solidFill>
                  <a:schemeClr val="accent3">
                    <a:lumMod val="25000"/>
                  </a:schemeClr>
                </a:solidFill>
                <a:latin typeface="Abadi" panose="020B0604020104020204" pitchFamily="34" charset="0"/>
              </a:rPr>
              <a:t>lounch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Data analysis allowed to identify patterns and relations between variables that allows us take the best decisions to reach the objectives</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will allow to predict </a:t>
            </a:r>
            <a:r>
              <a:rPr lang="en-US" sz="2200" dirty="0" err="1">
                <a:solidFill>
                  <a:schemeClr val="accent3">
                    <a:lumMod val="25000"/>
                  </a:schemeClr>
                </a:solidFill>
                <a:latin typeface="Abadi" panose="020B0604020104020204" pitchFamily="34" charset="0"/>
              </a:rPr>
              <a:t>wheather</a:t>
            </a:r>
            <a:r>
              <a:rPr lang="en-US" sz="2200" dirty="0">
                <a:solidFill>
                  <a:schemeClr val="accent3">
                    <a:lumMod val="25000"/>
                  </a:schemeClr>
                </a:solidFill>
                <a:latin typeface="Abadi" panose="020B0604020104020204" pitchFamily="34" charset="0"/>
              </a:rPr>
              <a:t> the outcome of the selected features for a new </a:t>
            </a:r>
            <a:r>
              <a:rPr lang="en-US" sz="2200" dirty="0" err="1">
                <a:solidFill>
                  <a:schemeClr val="accent3">
                    <a:lumMod val="25000"/>
                  </a:schemeClr>
                </a:solidFill>
                <a:latin typeface="Abadi" panose="020B0604020104020204" pitchFamily="34" charset="0"/>
              </a:rPr>
              <a:t>lounch</a:t>
            </a:r>
            <a:r>
              <a:rPr lang="en-US" sz="2200" dirty="0">
                <a:solidFill>
                  <a:schemeClr val="accent3">
                    <a:lumMod val="25000"/>
                  </a:schemeClr>
                </a:solidFill>
                <a:latin typeface="Abadi" panose="020B0604020104020204" pitchFamily="34" charset="0"/>
              </a:rPr>
              <a:t> will be successful o a failure</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Data visualization make us gain more insights </a:t>
            </a:r>
            <a:r>
              <a:rPr lang="en-US" sz="2200" dirty="0" err="1">
                <a:solidFill>
                  <a:schemeClr val="accent3">
                    <a:lumMod val="25000"/>
                  </a:schemeClr>
                </a:solidFill>
                <a:latin typeface="Abadi" panose="020B0604020104020204" pitchFamily="34" charset="0"/>
              </a:rPr>
              <a:t>ina</a:t>
            </a:r>
            <a:r>
              <a:rPr lang="en-US" sz="2200" dirty="0">
                <a:solidFill>
                  <a:schemeClr val="accent3">
                    <a:lumMod val="25000"/>
                  </a:schemeClr>
                </a:solidFill>
                <a:latin typeface="Abadi" panose="020B0604020104020204" pitchFamily="34" charset="0"/>
              </a:rPr>
              <a:t> easy way from data showing the results with proven base</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AB82C648-184D-60F1-E35E-B185F7B3BD46}"/>
              </a:ext>
            </a:extLst>
          </p:cNvPr>
          <p:cNvPicPr>
            <a:picLocks noChangeAspect="1"/>
          </p:cNvPicPr>
          <p:nvPr/>
        </p:nvPicPr>
        <p:blipFill>
          <a:blip r:embed="rId4"/>
          <a:stretch>
            <a:fillRect/>
          </a:stretch>
        </p:blipFill>
        <p:spPr>
          <a:xfrm>
            <a:off x="770011" y="1388716"/>
            <a:ext cx="3552197" cy="2646475"/>
          </a:xfrm>
          <a:prstGeom prst="rect">
            <a:avLst/>
          </a:prstGeom>
        </p:spPr>
      </p:pic>
      <p:pic>
        <p:nvPicPr>
          <p:cNvPr id="7" name="Imagen 6">
            <a:extLst>
              <a:ext uri="{FF2B5EF4-FFF2-40B4-BE49-F238E27FC236}">
                <a16:creationId xmlns:a16="http://schemas.microsoft.com/office/drawing/2014/main" id="{FC9D8885-1548-27B9-8FEB-958728A52CFD}"/>
              </a:ext>
            </a:extLst>
          </p:cNvPr>
          <p:cNvPicPr>
            <a:picLocks noChangeAspect="1"/>
          </p:cNvPicPr>
          <p:nvPr/>
        </p:nvPicPr>
        <p:blipFill>
          <a:blip r:embed="rId5"/>
          <a:stretch>
            <a:fillRect/>
          </a:stretch>
        </p:blipFill>
        <p:spPr>
          <a:xfrm>
            <a:off x="4839021" y="1374907"/>
            <a:ext cx="6532650" cy="2660284"/>
          </a:xfrm>
          <a:prstGeom prst="rect">
            <a:avLst/>
          </a:prstGeom>
        </p:spPr>
      </p:pic>
      <p:pic>
        <p:nvPicPr>
          <p:cNvPr id="9" name="Imagen 8">
            <a:extLst>
              <a:ext uri="{FF2B5EF4-FFF2-40B4-BE49-F238E27FC236}">
                <a16:creationId xmlns:a16="http://schemas.microsoft.com/office/drawing/2014/main" id="{8150ED13-E5B8-994B-5F4B-1CB7A337973A}"/>
              </a:ext>
            </a:extLst>
          </p:cNvPr>
          <p:cNvPicPr>
            <a:picLocks noChangeAspect="1"/>
          </p:cNvPicPr>
          <p:nvPr/>
        </p:nvPicPr>
        <p:blipFill>
          <a:blip r:embed="rId6"/>
          <a:stretch>
            <a:fillRect/>
          </a:stretch>
        </p:blipFill>
        <p:spPr>
          <a:xfrm>
            <a:off x="770011" y="4162844"/>
            <a:ext cx="4627837" cy="2457696"/>
          </a:xfrm>
          <a:prstGeom prst="rect">
            <a:avLst/>
          </a:prstGeom>
        </p:spPr>
      </p:pic>
      <p:pic>
        <p:nvPicPr>
          <p:cNvPr id="12" name="Imagen 11">
            <a:extLst>
              <a:ext uri="{FF2B5EF4-FFF2-40B4-BE49-F238E27FC236}">
                <a16:creationId xmlns:a16="http://schemas.microsoft.com/office/drawing/2014/main" id="{5B05B275-CB5A-B556-6193-9C90E8DEC8AB}"/>
              </a:ext>
            </a:extLst>
          </p:cNvPr>
          <p:cNvPicPr>
            <a:picLocks noChangeAspect="1"/>
          </p:cNvPicPr>
          <p:nvPr/>
        </p:nvPicPr>
        <p:blipFill>
          <a:blip r:embed="rId7"/>
          <a:stretch>
            <a:fillRect/>
          </a:stretch>
        </p:blipFill>
        <p:spPr>
          <a:xfrm>
            <a:off x="5472223" y="4162844"/>
            <a:ext cx="6248100" cy="237690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689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Web scraping</a:t>
            </a:r>
          </a:p>
          <a:p>
            <a:pPr lvl="1">
              <a:lnSpc>
                <a:spcPct val="120000"/>
              </a:lnSpc>
              <a:spcBef>
                <a:spcPts val="1400"/>
              </a:spcBef>
            </a:pPr>
            <a:r>
              <a:rPr lang="en-US" sz="7600" dirty="0">
                <a:solidFill>
                  <a:schemeClr val="bg2">
                    <a:lumMod val="50000"/>
                  </a:schemeClr>
                </a:solidFill>
                <a:latin typeface="Abadi"/>
              </a:rPr>
              <a:t>SpaceX API for data collection</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Null values were handled, </a:t>
            </a:r>
            <a:r>
              <a:rPr lang="en-US" sz="7600" dirty="0" err="1">
                <a:solidFill>
                  <a:schemeClr val="bg2">
                    <a:lumMod val="50000"/>
                  </a:schemeClr>
                </a:solidFill>
                <a:latin typeface="Abadi"/>
              </a:rPr>
              <a:t>Occurrency</a:t>
            </a:r>
            <a:r>
              <a:rPr lang="en-US" sz="7600" dirty="0">
                <a:solidFill>
                  <a:schemeClr val="bg2">
                    <a:lumMod val="50000"/>
                  </a:schemeClr>
                </a:solidFill>
                <a:latin typeface="Abadi"/>
              </a:rPr>
              <a:t> of launches per Sites, orbits, new sets were created </a:t>
            </a:r>
            <a:r>
              <a:rPr lang="en-US" sz="7600" dirty="0" err="1">
                <a:solidFill>
                  <a:schemeClr val="bg2">
                    <a:lumMod val="50000"/>
                  </a:schemeClr>
                </a:solidFill>
                <a:latin typeface="Abadi"/>
              </a:rPr>
              <a:t>wth</a:t>
            </a:r>
            <a:r>
              <a:rPr lang="en-US" sz="7600" dirty="0">
                <a:solidFill>
                  <a:schemeClr val="bg2">
                    <a:lumMod val="50000"/>
                  </a:schemeClr>
                </a:solidFill>
                <a:latin typeface="Abadi"/>
              </a:rPr>
              <a:t> new features and class for determining success rate.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data from SpaceX data API, retrieving and creating datasets with different characteristics relevant for the project as </a:t>
            </a:r>
          </a:p>
          <a:p>
            <a:pPr marL="0" indent="0">
              <a:lnSpc>
                <a:spcPct val="100000"/>
              </a:lnSpc>
              <a:spcBef>
                <a:spcPts val="1400"/>
              </a:spcBef>
              <a:buNone/>
            </a:pPr>
            <a:r>
              <a:rPr lang="es-CO" sz="1600" b="0" dirty="0">
                <a:solidFill>
                  <a:srgbClr val="CE9178"/>
                </a:solidFill>
                <a:effectLst/>
                <a:latin typeface="Consolas" panose="020B0609020204030204" pitchFamily="49" charset="0"/>
              </a:rPr>
              <a:t>'</a:t>
            </a:r>
            <a:r>
              <a:rPr lang="es-CO" sz="1600" b="0" dirty="0" err="1">
                <a:solidFill>
                  <a:srgbClr val="CE9178"/>
                </a:solidFill>
                <a:effectLst/>
                <a:latin typeface="Consolas" panose="020B0609020204030204" pitchFamily="49" charset="0"/>
              </a:rPr>
              <a:t>rocket</a:t>
            </a:r>
            <a:r>
              <a:rPr lang="es-CO" sz="1600" b="0" dirty="0">
                <a:solidFill>
                  <a:srgbClr val="CE9178"/>
                </a:solidFill>
                <a:effectLst/>
                <a:latin typeface="Consolas" panose="020B0609020204030204" pitchFamily="49" charset="0"/>
              </a:rPr>
              <a:t>'</a:t>
            </a:r>
            <a:r>
              <a:rPr lang="es-CO" sz="1600" b="0" dirty="0">
                <a:solidFill>
                  <a:srgbClr val="CCCCCC"/>
                </a:solidFill>
                <a:effectLst/>
                <a:latin typeface="Consolas" panose="020B0609020204030204" pitchFamily="49" charset="0"/>
              </a:rPr>
              <a:t>, </a:t>
            </a:r>
            <a:r>
              <a:rPr lang="es-CO" sz="1600" b="0" dirty="0">
                <a:solidFill>
                  <a:srgbClr val="CE9178"/>
                </a:solidFill>
                <a:effectLst/>
                <a:latin typeface="Consolas" panose="020B0609020204030204" pitchFamily="49" charset="0"/>
              </a:rPr>
              <a:t>'</a:t>
            </a:r>
            <a:r>
              <a:rPr lang="es-CO" sz="1600" b="0" dirty="0" err="1">
                <a:solidFill>
                  <a:srgbClr val="CE9178"/>
                </a:solidFill>
                <a:effectLst/>
                <a:latin typeface="Consolas" panose="020B0609020204030204" pitchFamily="49" charset="0"/>
              </a:rPr>
              <a:t>payloads</a:t>
            </a:r>
            <a:r>
              <a:rPr lang="es-CO" sz="1600" b="0" dirty="0">
                <a:solidFill>
                  <a:srgbClr val="CE9178"/>
                </a:solidFill>
                <a:effectLst/>
                <a:latin typeface="Consolas" panose="020B0609020204030204" pitchFamily="49" charset="0"/>
              </a:rPr>
              <a:t>'</a:t>
            </a:r>
            <a:r>
              <a:rPr lang="es-CO" sz="1600" b="0" dirty="0">
                <a:solidFill>
                  <a:srgbClr val="CCCCCC"/>
                </a:solidFill>
                <a:effectLst/>
                <a:latin typeface="Consolas" panose="020B0609020204030204" pitchFamily="49" charset="0"/>
              </a:rPr>
              <a:t>, </a:t>
            </a:r>
            <a:r>
              <a:rPr lang="es-CO" sz="1600" b="0" dirty="0">
                <a:solidFill>
                  <a:srgbClr val="CE9178"/>
                </a:solidFill>
                <a:effectLst/>
                <a:latin typeface="Consolas" panose="020B0609020204030204" pitchFamily="49" charset="0"/>
              </a:rPr>
              <a:t>'</a:t>
            </a:r>
            <a:r>
              <a:rPr lang="es-CO" sz="1600" b="0" dirty="0" err="1">
                <a:solidFill>
                  <a:srgbClr val="CE9178"/>
                </a:solidFill>
                <a:effectLst/>
                <a:latin typeface="Consolas" panose="020B0609020204030204" pitchFamily="49" charset="0"/>
              </a:rPr>
              <a:t>launchpad</a:t>
            </a:r>
            <a:r>
              <a:rPr lang="es-CO" sz="1600" b="0" dirty="0">
                <a:solidFill>
                  <a:srgbClr val="CE9178"/>
                </a:solidFill>
                <a:effectLst/>
                <a:latin typeface="Consolas" panose="020B0609020204030204" pitchFamily="49" charset="0"/>
              </a:rPr>
              <a:t>'</a:t>
            </a:r>
            <a:r>
              <a:rPr lang="es-CO" sz="1600" b="0" dirty="0">
                <a:solidFill>
                  <a:srgbClr val="CCCCCC"/>
                </a:solidFill>
                <a:effectLst/>
                <a:latin typeface="Consolas" panose="020B0609020204030204" pitchFamily="49" charset="0"/>
              </a:rPr>
              <a:t>, </a:t>
            </a:r>
            <a:r>
              <a:rPr lang="es-CO" sz="1600" b="0" dirty="0">
                <a:solidFill>
                  <a:srgbClr val="CE9178"/>
                </a:solidFill>
                <a:effectLst/>
                <a:latin typeface="Consolas" panose="020B0609020204030204" pitchFamily="49" charset="0"/>
              </a:rPr>
              <a:t>'</a:t>
            </a:r>
            <a:r>
              <a:rPr lang="es-CO" sz="1600" b="0" dirty="0" err="1">
                <a:solidFill>
                  <a:srgbClr val="CE9178"/>
                </a:solidFill>
                <a:effectLst/>
                <a:latin typeface="Consolas" panose="020B0609020204030204" pitchFamily="49" charset="0"/>
              </a:rPr>
              <a:t>cores</a:t>
            </a:r>
            <a:r>
              <a:rPr lang="es-CO" sz="1600" b="0" dirty="0">
                <a:solidFill>
                  <a:srgbClr val="CE9178"/>
                </a:solidFill>
                <a:effectLst/>
                <a:latin typeface="Consolas" panose="020B0609020204030204" pitchFamily="49" charset="0"/>
              </a:rPr>
              <a:t>'</a:t>
            </a:r>
            <a:r>
              <a:rPr lang="es-CO" sz="1600" b="0" dirty="0">
                <a:solidFill>
                  <a:srgbClr val="CCCCCC"/>
                </a:solidFill>
                <a:effectLst/>
                <a:latin typeface="Consolas" panose="020B0609020204030204" pitchFamily="49" charset="0"/>
              </a:rPr>
              <a:t>, </a:t>
            </a:r>
            <a:r>
              <a:rPr lang="es-CO" sz="1600" b="0" dirty="0">
                <a:solidFill>
                  <a:srgbClr val="CE9178"/>
                </a:solidFill>
                <a:effectLst/>
                <a:latin typeface="Consolas" panose="020B0609020204030204" pitchFamily="49" charset="0"/>
              </a:rPr>
              <a:t>'</a:t>
            </a:r>
            <a:r>
              <a:rPr lang="es-CO" sz="1600" b="0" dirty="0" err="1">
                <a:solidFill>
                  <a:srgbClr val="CE9178"/>
                </a:solidFill>
                <a:effectLst/>
                <a:latin typeface="Consolas" panose="020B0609020204030204" pitchFamily="49" charset="0"/>
              </a:rPr>
              <a:t>flight_number</a:t>
            </a:r>
            <a:r>
              <a:rPr lang="es-CO" sz="1600" b="0" dirty="0">
                <a:solidFill>
                  <a:srgbClr val="CE9178"/>
                </a:solidFill>
                <a:effectLst/>
                <a:latin typeface="Consolas" panose="020B0609020204030204" pitchFamily="49" charset="0"/>
              </a:rPr>
              <a:t>'</a:t>
            </a:r>
            <a:r>
              <a:rPr lang="es-CO" sz="1600" b="0" dirty="0">
                <a:solidFill>
                  <a:srgbClr val="CCCCCC"/>
                </a:solidFill>
                <a:effectLst/>
                <a:latin typeface="Consolas" panose="020B0609020204030204" pitchFamily="49" charset="0"/>
              </a:rPr>
              <a:t>, </a:t>
            </a:r>
            <a:r>
              <a:rPr lang="es-CO" sz="1600" b="0" dirty="0">
                <a:solidFill>
                  <a:srgbClr val="CE9178"/>
                </a:solidFill>
                <a:effectLst/>
                <a:latin typeface="Consolas" panose="020B0609020204030204" pitchFamily="49" charset="0"/>
              </a:rPr>
              <a:t>'</a:t>
            </a:r>
            <a:r>
              <a:rPr lang="es-CO" sz="1600" b="0" dirty="0" err="1">
                <a:solidFill>
                  <a:srgbClr val="CE9178"/>
                </a:solidFill>
                <a:effectLst/>
                <a:latin typeface="Consolas" panose="020B0609020204030204" pitchFamily="49" charset="0"/>
              </a:rPr>
              <a:t>date_utc</a:t>
            </a:r>
            <a:r>
              <a:rPr lang="es-CO" sz="1600" b="0" dirty="0">
                <a:solidFill>
                  <a:srgbClr val="CE9178"/>
                </a:solidFill>
                <a:effectLst/>
                <a:latin typeface="Consolas" panose="020B0609020204030204" pitchFamily="49" charset="0"/>
              </a:rPr>
              <a:t>’</a:t>
            </a:r>
            <a:endParaRPr lang="es-CO" sz="1600" b="0" dirty="0">
              <a:solidFill>
                <a:srgbClr val="CCCCCC"/>
              </a:solidFill>
              <a:effectLst/>
              <a:latin typeface="Consolas" panose="020B0609020204030204" pitchFamily="49" charset="0"/>
            </a:endParaRPr>
          </a:p>
          <a:p>
            <a:pPr marL="0" indent="0">
              <a:buNone/>
            </a:pPr>
            <a:endParaRPr lang="en-US" dirty="0"/>
          </a:p>
          <a:p>
            <a:pPr marL="0" indent="0">
              <a:buNone/>
            </a:pPr>
            <a:r>
              <a:rPr lang="en-US" dirty="0"/>
              <a:t>Web scrapping was also used to retrieve data from Wikipedia using SQL, several key data was used including only falcon 9 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API Request</a:t>
            </a:r>
          </a:p>
          <a:p>
            <a:pPr>
              <a:lnSpc>
                <a:spcPct val="100000"/>
              </a:lnSpc>
              <a:spcBef>
                <a:spcPts val="1400"/>
              </a:spcBef>
            </a:pPr>
            <a:r>
              <a:rPr lang="en-US" sz="2200" dirty="0">
                <a:solidFill>
                  <a:schemeClr val="accent3">
                    <a:lumMod val="25000"/>
                  </a:schemeClr>
                </a:solidFill>
                <a:latin typeface="Abadi" panose="020B0604020104020204" pitchFamily="34" charset="0"/>
              </a:rPr>
              <a:t>Features Extraction</a:t>
            </a:r>
          </a:p>
          <a:p>
            <a:pPr>
              <a:lnSpc>
                <a:spcPct val="100000"/>
              </a:lnSpc>
              <a:spcBef>
                <a:spcPts val="1400"/>
              </a:spcBef>
            </a:pP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creation</a:t>
            </a:r>
          </a:p>
          <a:p>
            <a:pPr>
              <a:lnSpc>
                <a:spcPct val="100000"/>
              </a:lnSpc>
              <a:spcBef>
                <a:spcPts val="1400"/>
              </a:spcBef>
            </a:pPr>
            <a:r>
              <a:rPr lang="en-US" sz="2200" dirty="0" err="1">
                <a:solidFill>
                  <a:schemeClr val="accent3">
                    <a:lumMod val="25000"/>
                  </a:schemeClr>
                </a:solidFill>
                <a:latin typeface="Abadi" panose="020B0604020104020204" pitchFamily="34" charset="0"/>
              </a:rPr>
              <a:t>Fetaure</a:t>
            </a:r>
            <a:r>
              <a:rPr lang="en-US" sz="2200" dirty="0">
                <a:solidFill>
                  <a:schemeClr val="accent3">
                    <a:lumMod val="25000"/>
                  </a:schemeClr>
                </a:solidFill>
                <a:latin typeface="Abadi" panose="020B0604020104020204" pitchFamily="34" charset="0"/>
              </a:rPr>
              <a:t> selection and filter</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the completed SpaceX API calls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3359C0A3-E914-835C-CEBE-BF34F2D5D12B}"/>
              </a:ext>
            </a:extLst>
          </p:cNvPr>
          <p:cNvPicPr>
            <a:picLocks noChangeAspect="1"/>
          </p:cNvPicPr>
          <p:nvPr/>
        </p:nvPicPr>
        <p:blipFill>
          <a:blip r:embed="rId4"/>
          <a:stretch>
            <a:fillRect/>
          </a:stretch>
        </p:blipFill>
        <p:spPr>
          <a:xfrm>
            <a:off x="7864366" y="2022153"/>
            <a:ext cx="1552792" cy="356284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4495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Searching</a:t>
            </a:r>
          </a:p>
          <a:p>
            <a:pPr>
              <a:lnSpc>
                <a:spcPct val="100000"/>
              </a:lnSpc>
              <a:spcBef>
                <a:spcPts val="1400"/>
              </a:spcBef>
            </a:pPr>
            <a:r>
              <a:rPr lang="en-US" sz="2200" dirty="0">
                <a:solidFill>
                  <a:schemeClr val="accent3">
                    <a:lumMod val="25000"/>
                  </a:schemeClr>
                </a:solidFill>
                <a:latin typeface="Abadi"/>
              </a:rPr>
              <a:t>Web content retrieval with API</a:t>
            </a:r>
          </a:p>
          <a:p>
            <a:pPr>
              <a:lnSpc>
                <a:spcPct val="100000"/>
              </a:lnSpc>
              <a:spcBef>
                <a:spcPts val="1400"/>
              </a:spcBef>
            </a:pPr>
            <a:r>
              <a:rPr lang="en-US" sz="2200" dirty="0">
                <a:solidFill>
                  <a:schemeClr val="accent3">
                    <a:lumMod val="25000"/>
                  </a:schemeClr>
                </a:solidFill>
                <a:latin typeface="Abadi"/>
              </a:rPr>
              <a:t>Accessing tables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Columns </a:t>
            </a:r>
            <a:r>
              <a:rPr lang="en-US" sz="2200" dirty="0" err="1">
                <a:solidFill>
                  <a:schemeClr val="accent3">
                    <a:lumMod val="25000"/>
                  </a:schemeClr>
                </a:solidFill>
                <a:latin typeface="Abadi"/>
              </a:rPr>
              <a:t>Extration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Creation of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the completed web scraping notebook</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D70B386A-950E-2A3D-77C2-A9D5F3DAC884}"/>
              </a:ext>
            </a:extLst>
          </p:cNvPr>
          <p:cNvPicPr>
            <a:picLocks noChangeAspect="1"/>
          </p:cNvPicPr>
          <p:nvPr/>
        </p:nvPicPr>
        <p:blipFill>
          <a:blip r:embed="rId4"/>
          <a:stretch>
            <a:fillRect/>
          </a:stretch>
        </p:blipFill>
        <p:spPr>
          <a:xfrm>
            <a:off x="7960608" y="1662535"/>
            <a:ext cx="1105054" cy="421063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293</TotalTime>
  <Words>2261</Words>
  <Application>Microsoft Office PowerPoint</Application>
  <PresentationFormat>Panorámica</PresentationFormat>
  <Paragraphs>301</Paragraphs>
  <Slides>47</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Abadi</vt:lpstr>
      <vt:lpstr>Arial</vt:lpstr>
      <vt:lpstr>Calibri</vt:lpstr>
      <vt:lpstr>Consolas</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JUAN SEBASTI�N CAICEDO OROBIO</cp:lastModifiedBy>
  <cp:revision>214</cp:revision>
  <dcterms:created xsi:type="dcterms:W3CDTF">2021-04-29T18:58:34Z</dcterms:created>
  <dcterms:modified xsi:type="dcterms:W3CDTF">2025-01-07T16:45:58Z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